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9"/>
  </p:notesMasterIdLst>
  <p:sldIdLst>
    <p:sldId id="502" r:id="rId2"/>
    <p:sldId id="501" r:id="rId3"/>
    <p:sldId id="927" r:id="rId4"/>
    <p:sldId id="928" r:id="rId5"/>
    <p:sldId id="930" r:id="rId6"/>
    <p:sldId id="931" r:id="rId7"/>
    <p:sldId id="929" r:id="rId8"/>
    <p:sldId id="932" r:id="rId9"/>
    <p:sldId id="934" r:id="rId10"/>
    <p:sldId id="936" r:id="rId11"/>
    <p:sldId id="933" r:id="rId12"/>
    <p:sldId id="938" r:id="rId13"/>
    <p:sldId id="939" r:id="rId14"/>
    <p:sldId id="940" r:id="rId15"/>
    <p:sldId id="941" r:id="rId16"/>
    <p:sldId id="942" r:id="rId17"/>
    <p:sldId id="943" r:id="rId18"/>
    <p:sldId id="944" r:id="rId19"/>
    <p:sldId id="946" r:id="rId20"/>
    <p:sldId id="945" r:id="rId21"/>
    <p:sldId id="947" r:id="rId22"/>
    <p:sldId id="948" r:id="rId23"/>
    <p:sldId id="950" r:id="rId24"/>
    <p:sldId id="951" r:id="rId25"/>
    <p:sldId id="952" r:id="rId26"/>
    <p:sldId id="953" r:id="rId27"/>
    <p:sldId id="954" r:id="rId28"/>
    <p:sldId id="955" r:id="rId29"/>
    <p:sldId id="956" r:id="rId30"/>
    <p:sldId id="959" r:id="rId31"/>
    <p:sldId id="960" r:id="rId32"/>
    <p:sldId id="963" r:id="rId33"/>
    <p:sldId id="962" r:id="rId34"/>
    <p:sldId id="964" r:id="rId35"/>
    <p:sldId id="1134" r:id="rId36"/>
    <p:sldId id="1130" r:id="rId37"/>
    <p:sldId id="967" r:id="rId38"/>
    <p:sldId id="968" r:id="rId39"/>
    <p:sldId id="969" r:id="rId40"/>
    <p:sldId id="970" r:id="rId41"/>
    <p:sldId id="965" r:id="rId42"/>
    <p:sldId id="966" r:id="rId43"/>
    <p:sldId id="977" r:id="rId44"/>
    <p:sldId id="972" r:id="rId45"/>
    <p:sldId id="1142" r:id="rId46"/>
    <p:sldId id="1133" r:id="rId47"/>
    <p:sldId id="973" r:id="rId48"/>
    <p:sldId id="1132" r:id="rId49"/>
    <p:sldId id="1131" r:id="rId50"/>
    <p:sldId id="975" r:id="rId51"/>
    <p:sldId id="974" r:id="rId52"/>
    <p:sldId id="976" r:id="rId53"/>
    <p:sldId id="979" r:id="rId54"/>
    <p:sldId id="978" r:id="rId55"/>
    <p:sldId id="981" r:id="rId56"/>
    <p:sldId id="982" r:id="rId57"/>
    <p:sldId id="980" r:id="rId58"/>
    <p:sldId id="983" r:id="rId59"/>
    <p:sldId id="984" r:id="rId60"/>
    <p:sldId id="986" r:id="rId61"/>
    <p:sldId id="988" r:id="rId62"/>
    <p:sldId id="987" r:id="rId63"/>
    <p:sldId id="989" r:id="rId64"/>
    <p:sldId id="990" r:id="rId65"/>
    <p:sldId id="991" r:id="rId66"/>
    <p:sldId id="992" r:id="rId67"/>
    <p:sldId id="993" r:id="rId68"/>
    <p:sldId id="994" r:id="rId69"/>
    <p:sldId id="997" r:id="rId70"/>
    <p:sldId id="999" r:id="rId71"/>
    <p:sldId id="995" r:id="rId72"/>
    <p:sldId id="1002" r:id="rId73"/>
    <p:sldId id="1136" r:id="rId74"/>
    <p:sldId id="1135" r:id="rId75"/>
    <p:sldId id="1137" r:id="rId76"/>
    <p:sldId id="1001" r:id="rId77"/>
    <p:sldId id="1003" r:id="rId78"/>
    <p:sldId id="1004" r:id="rId79"/>
    <p:sldId id="1005" r:id="rId80"/>
    <p:sldId id="1006" r:id="rId81"/>
    <p:sldId id="1007" r:id="rId82"/>
    <p:sldId id="1009" r:id="rId83"/>
    <p:sldId id="1008" r:id="rId84"/>
    <p:sldId id="1010" r:id="rId85"/>
    <p:sldId id="1011" r:id="rId86"/>
    <p:sldId id="1012" r:id="rId87"/>
    <p:sldId id="1013" r:id="rId88"/>
    <p:sldId id="1015" r:id="rId89"/>
    <p:sldId id="1014" r:id="rId90"/>
    <p:sldId id="1016" r:id="rId91"/>
    <p:sldId id="1017" r:id="rId92"/>
    <p:sldId id="1020" r:id="rId93"/>
    <p:sldId id="1021" r:id="rId94"/>
    <p:sldId id="1018" r:id="rId95"/>
    <p:sldId id="1019" r:id="rId96"/>
    <p:sldId id="1023" r:id="rId97"/>
    <p:sldId id="1024" r:id="rId98"/>
    <p:sldId id="1025" r:id="rId99"/>
    <p:sldId id="1026" r:id="rId100"/>
    <p:sldId id="1028" r:id="rId101"/>
    <p:sldId id="1022" r:id="rId102"/>
    <p:sldId id="1029" r:id="rId103"/>
    <p:sldId id="1030" r:id="rId104"/>
    <p:sldId id="1038" r:id="rId105"/>
    <p:sldId id="1034" r:id="rId106"/>
    <p:sldId id="1041" r:id="rId107"/>
    <p:sldId id="1042" r:id="rId108"/>
    <p:sldId id="399" r:id="rId109"/>
    <p:sldId id="400" r:id="rId110"/>
    <p:sldId id="1044" r:id="rId111"/>
    <p:sldId id="1045" r:id="rId112"/>
    <p:sldId id="1036" r:id="rId113"/>
    <p:sldId id="1047" r:id="rId114"/>
    <p:sldId id="1048" r:id="rId115"/>
    <p:sldId id="1046" r:id="rId116"/>
    <p:sldId id="1043" r:id="rId117"/>
    <p:sldId id="1050" r:id="rId118"/>
    <p:sldId id="1049" r:id="rId119"/>
    <p:sldId id="1054" r:id="rId120"/>
    <p:sldId id="1053" r:id="rId121"/>
    <p:sldId id="1052" r:id="rId122"/>
    <p:sldId id="1139" r:id="rId123"/>
    <p:sldId id="1138" r:id="rId124"/>
    <p:sldId id="1055" r:id="rId125"/>
    <p:sldId id="1057" r:id="rId126"/>
    <p:sldId id="1056" r:id="rId127"/>
    <p:sldId id="1051" r:id="rId128"/>
    <p:sldId id="1058" r:id="rId129"/>
    <p:sldId id="1059" r:id="rId130"/>
    <p:sldId id="1060" r:id="rId131"/>
    <p:sldId id="1061" r:id="rId132"/>
    <p:sldId id="1063" r:id="rId133"/>
    <p:sldId id="1062" r:id="rId134"/>
    <p:sldId id="1064" r:id="rId135"/>
    <p:sldId id="1065" r:id="rId136"/>
    <p:sldId id="1143" r:id="rId137"/>
    <p:sldId id="1066" r:id="rId138"/>
    <p:sldId id="1067" r:id="rId139"/>
    <p:sldId id="1068" r:id="rId140"/>
    <p:sldId id="1071" r:id="rId141"/>
    <p:sldId id="1070" r:id="rId142"/>
    <p:sldId id="1072" r:id="rId143"/>
    <p:sldId id="1073" r:id="rId144"/>
    <p:sldId id="1074" r:id="rId145"/>
    <p:sldId id="1075" r:id="rId146"/>
    <p:sldId id="1076" r:id="rId147"/>
    <p:sldId id="1032" r:id="rId148"/>
    <p:sldId id="1077" r:id="rId149"/>
    <p:sldId id="1078" r:id="rId150"/>
    <p:sldId id="1079" r:id="rId151"/>
    <p:sldId id="1080" r:id="rId152"/>
    <p:sldId id="1081" r:id="rId153"/>
    <p:sldId id="1144" r:id="rId154"/>
    <p:sldId id="1145" r:id="rId155"/>
    <p:sldId id="1085" r:id="rId156"/>
    <p:sldId id="1084" r:id="rId157"/>
    <p:sldId id="1086" r:id="rId158"/>
    <p:sldId id="1087" r:id="rId159"/>
    <p:sldId id="1149" r:id="rId160"/>
    <p:sldId id="1146" r:id="rId161"/>
    <p:sldId id="1150" r:id="rId162"/>
    <p:sldId id="1148" r:id="rId163"/>
    <p:sldId id="1154" r:id="rId164"/>
    <p:sldId id="1151" r:id="rId165"/>
    <p:sldId id="1152" r:id="rId166"/>
    <p:sldId id="1153" r:id="rId167"/>
    <p:sldId id="1147" r:id="rId168"/>
    <p:sldId id="1155" r:id="rId169"/>
    <p:sldId id="1158" r:id="rId170"/>
    <p:sldId id="1159" r:id="rId171"/>
    <p:sldId id="1116" r:id="rId172"/>
    <p:sldId id="1117" r:id="rId173"/>
    <p:sldId id="1118" r:id="rId174"/>
    <p:sldId id="1122" r:id="rId175"/>
    <p:sldId id="1123" r:id="rId176"/>
    <p:sldId id="1121" r:id="rId177"/>
    <p:sldId id="1115" r:id="rId178"/>
    <p:sldId id="1129" r:id="rId179"/>
    <p:sldId id="1140" r:id="rId180"/>
    <p:sldId id="1141" r:id="rId181"/>
    <p:sldId id="1089" r:id="rId182"/>
    <p:sldId id="1088" r:id="rId183"/>
    <p:sldId id="1092" r:id="rId184"/>
    <p:sldId id="1090" r:id="rId185"/>
    <p:sldId id="1094" r:id="rId186"/>
    <p:sldId id="1093" r:id="rId187"/>
    <p:sldId id="1095" r:id="rId188"/>
    <p:sldId id="1091" r:id="rId189"/>
    <p:sldId id="1097" r:id="rId190"/>
    <p:sldId id="1098" r:id="rId191"/>
    <p:sldId id="1100" r:id="rId192"/>
    <p:sldId id="1096" r:id="rId193"/>
    <p:sldId id="1102" r:id="rId194"/>
    <p:sldId id="1101" r:id="rId195"/>
    <p:sldId id="1099" r:id="rId196"/>
    <p:sldId id="1103" r:id="rId197"/>
    <p:sldId id="1114" r:id="rId198"/>
    <p:sldId id="1104" r:id="rId199"/>
    <p:sldId id="1105" r:id="rId200"/>
    <p:sldId id="1107" r:id="rId201"/>
    <p:sldId id="1108" r:id="rId202"/>
    <p:sldId id="1106" r:id="rId203"/>
    <p:sldId id="1110" r:id="rId204"/>
    <p:sldId id="1111" r:id="rId205"/>
    <p:sldId id="1112" r:id="rId206"/>
    <p:sldId id="1113" r:id="rId207"/>
    <p:sldId id="1033" r:id="rId20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230000"/>
    <a:srgbClr val="1E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71B230-F688-497A-B398-F98EC8D33A35}" v="1" dt="2023-05-24T03:17:13.7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73" autoAdjust="0"/>
  </p:normalViewPr>
  <p:slideViewPr>
    <p:cSldViewPr snapToGrid="0">
      <p:cViewPr varScale="1">
        <p:scale>
          <a:sx n="56" d="100"/>
          <a:sy n="56" d="100"/>
        </p:scale>
        <p:origin x="1000" y="44"/>
      </p:cViewPr>
      <p:guideLst/>
    </p:cSldViewPr>
  </p:slideViewPr>
  <p:notesTextViewPr>
    <p:cViewPr>
      <p:scale>
        <a:sx n="3" d="2"/>
        <a:sy n="3" d="2"/>
      </p:scale>
      <p:origin x="0" y="0"/>
    </p:cViewPr>
  </p:notesTextViewPr>
  <p:sorterViewPr>
    <p:cViewPr>
      <p:scale>
        <a:sx n="50" d="100"/>
        <a:sy n="50" d="100"/>
      </p:scale>
      <p:origin x="0" y="-13638"/>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microsoft.com/office/2015/10/relationships/revisionInfo" Target="revisionInfo.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notesMaster" Target="notesMasters/notesMaster1.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presProps" Target="presProp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viewProps" Target="viewProp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theme" Target="theme/theme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7C92D5-6E5F-4855-9DA4-96850B65F320}" type="datetimeFigureOut">
              <a:rPr lang="en-US" smtClean="0"/>
              <a:t>5/23/2023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80A8D2-6F89-4F5D-9607-7DFF66BDF744}" type="slidenum">
              <a:rPr lang="en-US" smtClean="0"/>
              <a:t>‹#›</a:t>
            </a:fld>
            <a:endParaRPr lang="en-US"/>
          </a:p>
        </p:txBody>
      </p:sp>
    </p:spTree>
    <p:extLst>
      <p:ext uri="{BB962C8B-B14F-4D97-AF65-F5344CB8AC3E}">
        <p14:creationId xmlns:p14="http://schemas.microsoft.com/office/powerpoint/2010/main" val="7559905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80A8D2-6F89-4F5D-9607-7DFF66BDF744}" type="slidenum">
              <a:rPr lang="en-US" smtClean="0"/>
              <a:t>29</a:t>
            </a:fld>
            <a:endParaRPr lang="en-US"/>
          </a:p>
        </p:txBody>
      </p:sp>
    </p:spTree>
    <p:extLst>
      <p:ext uri="{BB962C8B-B14F-4D97-AF65-F5344CB8AC3E}">
        <p14:creationId xmlns:p14="http://schemas.microsoft.com/office/powerpoint/2010/main" val="142730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80A8D2-6F89-4F5D-9607-7DFF66BDF744}" type="slidenum">
              <a:rPr lang="en-US" smtClean="0"/>
              <a:t>42</a:t>
            </a:fld>
            <a:endParaRPr lang="en-US"/>
          </a:p>
        </p:txBody>
      </p:sp>
    </p:spTree>
    <p:extLst>
      <p:ext uri="{BB962C8B-B14F-4D97-AF65-F5344CB8AC3E}">
        <p14:creationId xmlns:p14="http://schemas.microsoft.com/office/powerpoint/2010/main" val="473072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80A8D2-6F89-4F5D-9607-7DFF66BDF744}" type="slidenum">
              <a:rPr lang="en-US" smtClean="0"/>
              <a:t>54</a:t>
            </a:fld>
            <a:endParaRPr lang="en-US"/>
          </a:p>
        </p:txBody>
      </p:sp>
    </p:spTree>
    <p:extLst>
      <p:ext uri="{BB962C8B-B14F-4D97-AF65-F5344CB8AC3E}">
        <p14:creationId xmlns:p14="http://schemas.microsoft.com/office/powerpoint/2010/main" val="951988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charset="0"/>
                <a:cs typeface="Arial" charset="0"/>
              </a:defRPr>
            </a:lvl1pPr>
            <a:lvl2pPr marL="742950" indent="-285750">
              <a:spcBef>
                <a:spcPct val="30000"/>
              </a:spcBef>
              <a:defRPr sz="1200">
                <a:solidFill>
                  <a:schemeClr val="tx1"/>
                </a:solidFill>
                <a:latin typeface="Arial" charset="0"/>
                <a:cs typeface="Arial" charset="0"/>
              </a:defRPr>
            </a:lvl2pPr>
            <a:lvl3pPr marL="1143000" indent="-228600">
              <a:spcBef>
                <a:spcPct val="30000"/>
              </a:spcBef>
              <a:defRPr sz="1200">
                <a:solidFill>
                  <a:schemeClr val="tx1"/>
                </a:solidFill>
                <a:latin typeface="Arial" charset="0"/>
                <a:cs typeface="Arial" charset="0"/>
              </a:defRPr>
            </a:lvl3pPr>
            <a:lvl4pPr marL="1600200" indent="-228600">
              <a:spcBef>
                <a:spcPct val="30000"/>
              </a:spcBef>
              <a:defRPr sz="1200">
                <a:solidFill>
                  <a:schemeClr val="tx1"/>
                </a:solidFill>
                <a:latin typeface="Arial" charset="0"/>
                <a:cs typeface="Arial" charset="0"/>
              </a:defRPr>
            </a:lvl4pPr>
            <a:lvl5pPr marL="2057400" indent="-22860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a:spcBef>
                <a:spcPct val="0"/>
              </a:spcBef>
            </a:pPr>
            <a:fld id="{1C36642E-FEE2-4AAA-B043-13909899AB8B}" type="slidenum">
              <a:rPr lang="en-US" altLang="en-US"/>
              <a:pPr>
                <a:spcBef>
                  <a:spcPct val="0"/>
                </a:spcBef>
              </a:pPr>
              <a:t>108</a:t>
            </a:fld>
            <a:endParaRPr lang="en-US" altLang="en-U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562232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charset="0"/>
                <a:cs typeface="Arial" charset="0"/>
              </a:defRPr>
            </a:lvl1pPr>
            <a:lvl2pPr marL="742950" indent="-285750">
              <a:spcBef>
                <a:spcPct val="30000"/>
              </a:spcBef>
              <a:defRPr sz="1200">
                <a:solidFill>
                  <a:schemeClr val="tx1"/>
                </a:solidFill>
                <a:latin typeface="Arial" charset="0"/>
                <a:cs typeface="Arial" charset="0"/>
              </a:defRPr>
            </a:lvl2pPr>
            <a:lvl3pPr marL="1143000" indent="-228600">
              <a:spcBef>
                <a:spcPct val="30000"/>
              </a:spcBef>
              <a:defRPr sz="1200">
                <a:solidFill>
                  <a:schemeClr val="tx1"/>
                </a:solidFill>
                <a:latin typeface="Arial" charset="0"/>
                <a:cs typeface="Arial" charset="0"/>
              </a:defRPr>
            </a:lvl3pPr>
            <a:lvl4pPr marL="1600200" indent="-228600">
              <a:spcBef>
                <a:spcPct val="30000"/>
              </a:spcBef>
              <a:defRPr sz="1200">
                <a:solidFill>
                  <a:schemeClr val="tx1"/>
                </a:solidFill>
                <a:latin typeface="Arial" charset="0"/>
                <a:cs typeface="Arial" charset="0"/>
              </a:defRPr>
            </a:lvl4pPr>
            <a:lvl5pPr marL="2057400" indent="-22860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a:spcBef>
                <a:spcPct val="0"/>
              </a:spcBef>
            </a:pPr>
            <a:fld id="{BFC50289-5D74-4509-BE12-0AC083B0B7CC}" type="slidenum">
              <a:rPr lang="en-US" altLang="en-US"/>
              <a:pPr>
                <a:spcBef>
                  <a:spcPct val="0"/>
                </a:spcBef>
              </a:pPr>
              <a:t>109</a:t>
            </a:fld>
            <a:endParaRPr lang="en-US" altLang="en-US"/>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7935675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80A8D2-6F89-4F5D-9607-7DFF66BDF744}" type="slidenum">
              <a:rPr lang="en-US" smtClean="0"/>
              <a:t>132</a:t>
            </a:fld>
            <a:endParaRPr lang="en-US"/>
          </a:p>
        </p:txBody>
      </p:sp>
    </p:spTree>
    <p:extLst>
      <p:ext uri="{BB962C8B-B14F-4D97-AF65-F5344CB8AC3E}">
        <p14:creationId xmlns:p14="http://schemas.microsoft.com/office/powerpoint/2010/main" val="2150068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80A8D2-6F89-4F5D-9607-7DFF66BDF744}" type="slidenum">
              <a:rPr lang="en-US" smtClean="0"/>
              <a:t>152</a:t>
            </a:fld>
            <a:endParaRPr lang="en-US"/>
          </a:p>
        </p:txBody>
      </p:sp>
    </p:spTree>
    <p:extLst>
      <p:ext uri="{BB962C8B-B14F-4D97-AF65-F5344CB8AC3E}">
        <p14:creationId xmlns:p14="http://schemas.microsoft.com/office/powerpoint/2010/main" val="35208688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80A8D2-6F89-4F5D-9607-7DFF66BDF744}" type="slidenum">
              <a:rPr lang="en-US" smtClean="0"/>
              <a:t>158</a:t>
            </a:fld>
            <a:endParaRPr lang="en-US"/>
          </a:p>
        </p:txBody>
      </p:sp>
    </p:spTree>
    <p:extLst>
      <p:ext uri="{BB962C8B-B14F-4D97-AF65-F5344CB8AC3E}">
        <p14:creationId xmlns:p14="http://schemas.microsoft.com/office/powerpoint/2010/main" val="15416060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5F4A0-E821-B015-2523-91E350DA7BC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89C33A9-6E89-D302-28B0-1EAC5C30209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75D622B-9B66-7C37-83DF-89E9AE29E1B0}"/>
              </a:ext>
            </a:extLst>
          </p:cNvPr>
          <p:cNvSpPr>
            <a:spLocks noGrp="1"/>
          </p:cNvSpPr>
          <p:nvPr>
            <p:ph type="dt" sz="half" idx="10"/>
          </p:nvPr>
        </p:nvSpPr>
        <p:spPr/>
        <p:txBody>
          <a:bodyPr/>
          <a:lstStyle/>
          <a:p>
            <a:fld id="{76C7685A-40C6-47AE-88BB-6346CE7DDF01}" type="datetimeFigureOut">
              <a:rPr lang="en-US" smtClean="0"/>
              <a:t>5/23/2023</a:t>
            </a:fld>
            <a:endParaRPr lang="en-US"/>
          </a:p>
        </p:txBody>
      </p:sp>
      <p:sp>
        <p:nvSpPr>
          <p:cNvPr id="5" name="Footer Placeholder 4">
            <a:extLst>
              <a:ext uri="{FF2B5EF4-FFF2-40B4-BE49-F238E27FC236}">
                <a16:creationId xmlns:a16="http://schemas.microsoft.com/office/drawing/2014/main" id="{34F6C3EB-A0AF-B3B4-8DB9-E7D05707BB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1781B2-23E4-C9E3-91DC-4D42C6CC52EE}"/>
              </a:ext>
            </a:extLst>
          </p:cNvPr>
          <p:cNvSpPr>
            <a:spLocks noGrp="1"/>
          </p:cNvSpPr>
          <p:nvPr>
            <p:ph type="sldNum" sz="quarter" idx="12"/>
          </p:nvPr>
        </p:nvSpPr>
        <p:spPr/>
        <p:txBody>
          <a:bodyPr/>
          <a:lstStyle/>
          <a:p>
            <a:fld id="{DBA93FE1-B0C2-4530-A88A-8143ABD87A27}" type="slidenum">
              <a:rPr lang="en-US" smtClean="0"/>
              <a:t>‹#›</a:t>
            </a:fld>
            <a:endParaRPr lang="en-US"/>
          </a:p>
        </p:txBody>
      </p:sp>
    </p:spTree>
    <p:extLst>
      <p:ext uri="{BB962C8B-B14F-4D97-AF65-F5344CB8AC3E}">
        <p14:creationId xmlns:p14="http://schemas.microsoft.com/office/powerpoint/2010/main" val="2863623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6C939-A52E-8089-F700-3FC2F2FB2A7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FD27A55-86A2-A52A-C7CD-3194588B4E5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2D1D56-69B6-1368-0271-2CD359A33CF2}"/>
              </a:ext>
            </a:extLst>
          </p:cNvPr>
          <p:cNvSpPr>
            <a:spLocks noGrp="1"/>
          </p:cNvSpPr>
          <p:nvPr>
            <p:ph type="dt" sz="half" idx="10"/>
          </p:nvPr>
        </p:nvSpPr>
        <p:spPr/>
        <p:txBody>
          <a:bodyPr/>
          <a:lstStyle/>
          <a:p>
            <a:fld id="{76C7685A-40C6-47AE-88BB-6346CE7DDF01}" type="datetimeFigureOut">
              <a:rPr lang="en-US" smtClean="0"/>
              <a:t>5/23/2023</a:t>
            </a:fld>
            <a:endParaRPr lang="en-US"/>
          </a:p>
        </p:txBody>
      </p:sp>
      <p:sp>
        <p:nvSpPr>
          <p:cNvPr id="5" name="Footer Placeholder 4">
            <a:extLst>
              <a:ext uri="{FF2B5EF4-FFF2-40B4-BE49-F238E27FC236}">
                <a16:creationId xmlns:a16="http://schemas.microsoft.com/office/drawing/2014/main" id="{E22C8A36-240D-BD49-1FFD-39076C0CA9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8E6648-0AF3-08DA-752E-BED37D8AD4C3}"/>
              </a:ext>
            </a:extLst>
          </p:cNvPr>
          <p:cNvSpPr>
            <a:spLocks noGrp="1"/>
          </p:cNvSpPr>
          <p:nvPr>
            <p:ph type="sldNum" sz="quarter" idx="12"/>
          </p:nvPr>
        </p:nvSpPr>
        <p:spPr/>
        <p:txBody>
          <a:bodyPr/>
          <a:lstStyle/>
          <a:p>
            <a:fld id="{DBA93FE1-B0C2-4530-A88A-8143ABD87A27}" type="slidenum">
              <a:rPr lang="en-US" smtClean="0"/>
              <a:t>‹#›</a:t>
            </a:fld>
            <a:endParaRPr lang="en-US"/>
          </a:p>
        </p:txBody>
      </p:sp>
    </p:spTree>
    <p:extLst>
      <p:ext uri="{BB962C8B-B14F-4D97-AF65-F5344CB8AC3E}">
        <p14:creationId xmlns:p14="http://schemas.microsoft.com/office/powerpoint/2010/main" val="1107234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2B234B-F33E-09AA-90FD-B8CD8741BF3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12C38B-0D55-BD30-0199-8F7F17A710F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72C223-02D8-24A6-CADF-FF8602A10697}"/>
              </a:ext>
            </a:extLst>
          </p:cNvPr>
          <p:cNvSpPr>
            <a:spLocks noGrp="1"/>
          </p:cNvSpPr>
          <p:nvPr>
            <p:ph type="dt" sz="half" idx="10"/>
          </p:nvPr>
        </p:nvSpPr>
        <p:spPr/>
        <p:txBody>
          <a:bodyPr/>
          <a:lstStyle/>
          <a:p>
            <a:fld id="{76C7685A-40C6-47AE-88BB-6346CE7DDF01}" type="datetimeFigureOut">
              <a:rPr lang="en-US" smtClean="0"/>
              <a:t>5/23/2023</a:t>
            </a:fld>
            <a:endParaRPr lang="en-US"/>
          </a:p>
        </p:txBody>
      </p:sp>
      <p:sp>
        <p:nvSpPr>
          <p:cNvPr id="5" name="Footer Placeholder 4">
            <a:extLst>
              <a:ext uri="{FF2B5EF4-FFF2-40B4-BE49-F238E27FC236}">
                <a16:creationId xmlns:a16="http://schemas.microsoft.com/office/drawing/2014/main" id="{6C800FE8-1067-CE1D-55EF-D3A90EDEF7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9362B9-2C11-DBAE-EF54-47F7CAC3189C}"/>
              </a:ext>
            </a:extLst>
          </p:cNvPr>
          <p:cNvSpPr>
            <a:spLocks noGrp="1"/>
          </p:cNvSpPr>
          <p:nvPr>
            <p:ph type="sldNum" sz="quarter" idx="12"/>
          </p:nvPr>
        </p:nvSpPr>
        <p:spPr/>
        <p:txBody>
          <a:bodyPr/>
          <a:lstStyle/>
          <a:p>
            <a:fld id="{DBA93FE1-B0C2-4530-A88A-8143ABD87A27}" type="slidenum">
              <a:rPr lang="en-US" smtClean="0"/>
              <a:t>‹#›</a:t>
            </a:fld>
            <a:endParaRPr lang="en-US"/>
          </a:p>
        </p:txBody>
      </p:sp>
    </p:spTree>
    <p:extLst>
      <p:ext uri="{BB962C8B-B14F-4D97-AF65-F5344CB8AC3E}">
        <p14:creationId xmlns:p14="http://schemas.microsoft.com/office/powerpoint/2010/main" val="2271677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A62D8-7A80-2AD9-3F75-F605520AC3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B78ECDD-5860-D37B-DA97-1C83A202364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0A5954-F20F-5CD5-3361-99BE27327E48}"/>
              </a:ext>
            </a:extLst>
          </p:cNvPr>
          <p:cNvSpPr>
            <a:spLocks noGrp="1"/>
          </p:cNvSpPr>
          <p:nvPr>
            <p:ph type="dt" sz="half" idx="10"/>
          </p:nvPr>
        </p:nvSpPr>
        <p:spPr/>
        <p:txBody>
          <a:bodyPr/>
          <a:lstStyle/>
          <a:p>
            <a:fld id="{76C7685A-40C6-47AE-88BB-6346CE7DDF01}" type="datetimeFigureOut">
              <a:rPr lang="en-US" smtClean="0"/>
              <a:t>5/23/2023</a:t>
            </a:fld>
            <a:endParaRPr lang="en-US"/>
          </a:p>
        </p:txBody>
      </p:sp>
      <p:sp>
        <p:nvSpPr>
          <p:cNvPr id="5" name="Footer Placeholder 4">
            <a:extLst>
              <a:ext uri="{FF2B5EF4-FFF2-40B4-BE49-F238E27FC236}">
                <a16:creationId xmlns:a16="http://schemas.microsoft.com/office/drawing/2014/main" id="{D51A2AFA-25BF-F4B3-15F3-D432FA857F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E3FE00-FC53-5B23-F29F-069D69752975}"/>
              </a:ext>
            </a:extLst>
          </p:cNvPr>
          <p:cNvSpPr>
            <a:spLocks noGrp="1"/>
          </p:cNvSpPr>
          <p:nvPr>
            <p:ph type="sldNum" sz="quarter" idx="12"/>
          </p:nvPr>
        </p:nvSpPr>
        <p:spPr/>
        <p:txBody>
          <a:bodyPr/>
          <a:lstStyle/>
          <a:p>
            <a:fld id="{DBA93FE1-B0C2-4530-A88A-8143ABD87A27}" type="slidenum">
              <a:rPr lang="en-US" smtClean="0"/>
              <a:t>‹#›</a:t>
            </a:fld>
            <a:endParaRPr lang="en-US"/>
          </a:p>
        </p:txBody>
      </p:sp>
    </p:spTree>
    <p:extLst>
      <p:ext uri="{BB962C8B-B14F-4D97-AF65-F5344CB8AC3E}">
        <p14:creationId xmlns:p14="http://schemas.microsoft.com/office/powerpoint/2010/main" val="1361731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CBEC9-BD82-1D25-AA87-DFD80589B5E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0890097-A183-8D0B-44E6-1960630E567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925A22E-2EC4-34F6-9A4F-1CFB6D9B0CEA}"/>
              </a:ext>
            </a:extLst>
          </p:cNvPr>
          <p:cNvSpPr>
            <a:spLocks noGrp="1"/>
          </p:cNvSpPr>
          <p:nvPr>
            <p:ph type="dt" sz="half" idx="10"/>
          </p:nvPr>
        </p:nvSpPr>
        <p:spPr/>
        <p:txBody>
          <a:bodyPr/>
          <a:lstStyle/>
          <a:p>
            <a:fld id="{76C7685A-40C6-47AE-88BB-6346CE7DDF01}" type="datetimeFigureOut">
              <a:rPr lang="en-US" smtClean="0"/>
              <a:t>5/23/2023</a:t>
            </a:fld>
            <a:endParaRPr lang="en-US"/>
          </a:p>
        </p:txBody>
      </p:sp>
      <p:sp>
        <p:nvSpPr>
          <p:cNvPr id="5" name="Footer Placeholder 4">
            <a:extLst>
              <a:ext uri="{FF2B5EF4-FFF2-40B4-BE49-F238E27FC236}">
                <a16:creationId xmlns:a16="http://schemas.microsoft.com/office/drawing/2014/main" id="{9F9C83A4-8C88-DA86-940A-3ED25AF539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FF56AC-6B41-D91C-8608-DAA443E02381}"/>
              </a:ext>
            </a:extLst>
          </p:cNvPr>
          <p:cNvSpPr>
            <a:spLocks noGrp="1"/>
          </p:cNvSpPr>
          <p:nvPr>
            <p:ph type="sldNum" sz="quarter" idx="12"/>
          </p:nvPr>
        </p:nvSpPr>
        <p:spPr/>
        <p:txBody>
          <a:bodyPr/>
          <a:lstStyle/>
          <a:p>
            <a:fld id="{DBA93FE1-B0C2-4530-A88A-8143ABD87A27}" type="slidenum">
              <a:rPr lang="en-US" smtClean="0"/>
              <a:t>‹#›</a:t>
            </a:fld>
            <a:endParaRPr lang="en-US"/>
          </a:p>
        </p:txBody>
      </p:sp>
    </p:spTree>
    <p:extLst>
      <p:ext uri="{BB962C8B-B14F-4D97-AF65-F5344CB8AC3E}">
        <p14:creationId xmlns:p14="http://schemas.microsoft.com/office/powerpoint/2010/main" val="839863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2D66E-DA12-19D3-FFE6-A7BE6D96B3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08003EC-4C86-501C-48B9-95E882BB70B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494F214-B0CA-EA31-9F6D-76CF409726E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3837797-6BF5-0657-CDE5-FCC18AEE571D}"/>
              </a:ext>
            </a:extLst>
          </p:cNvPr>
          <p:cNvSpPr>
            <a:spLocks noGrp="1"/>
          </p:cNvSpPr>
          <p:nvPr>
            <p:ph type="dt" sz="half" idx="10"/>
          </p:nvPr>
        </p:nvSpPr>
        <p:spPr/>
        <p:txBody>
          <a:bodyPr/>
          <a:lstStyle/>
          <a:p>
            <a:fld id="{76C7685A-40C6-47AE-88BB-6346CE7DDF01}" type="datetimeFigureOut">
              <a:rPr lang="en-US" smtClean="0"/>
              <a:t>5/23/2023</a:t>
            </a:fld>
            <a:endParaRPr lang="en-US"/>
          </a:p>
        </p:txBody>
      </p:sp>
      <p:sp>
        <p:nvSpPr>
          <p:cNvPr id="6" name="Footer Placeholder 5">
            <a:extLst>
              <a:ext uri="{FF2B5EF4-FFF2-40B4-BE49-F238E27FC236}">
                <a16:creationId xmlns:a16="http://schemas.microsoft.com/office/drawing/2014/main" id="{D6DAB1E7-115A-C7E1-47BB-3A6B1DAD11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E3905A-0E59-837C-0CBE-233DFE8CA6DC}"/>
              </a:ext>
            </a:extLst>
          </p:cNvPr>
          <p:cNvSpPr>
            <a:spLocks noGrp="1"/>
          </p:cNvSpPr>
          <p:nvPr>
            <p:ph type="sldNum" sz="quarter" idx="12"/>
          </p:nvPr>
        </p:nvSpPr>
        <p:spPr/>
        <p:txBody>
          <a:bodyPr/>
          <a:lstStyle/>
          <a:p>
            <a:fld id="{DBA93FE1-B0C2-4530-A88A-8143ABD87A27}" type="slidenum">
              <a:rPr lang="en-US" smtClean="0"/>
              <a:t>‹#›</a:t>
            </a:fld>
            <a:endParaRPr lang="en-US"/>
          </a:p>
        </p:txBody>
      </p:sp>
    </p:spTree>
    <p:extLst>
      <p:ext uri="{BB962C8B-B14F-4D97-AF65-F5344CB8AC3E}">
        <p14:creationId xmlns:p14="http://schemas.microsoft.com/office/powerpoint/2010/main" val="22731852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CF385-B971-CC21-45A7-DBEB9A70D9B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6D587D5-FFF4-73F9-812F-AD447C7D41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25C5327-B081-7C65-407A-6BCEF915B1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AA0B29-E84D-C4A6-EC2D-59710A4A18B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5E735BB-5CEF-15AA-1BA2-DD224D7CE9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F9E3563-D50C-7B29-E1A4-001E2201EB8A}"/>
              </a:ext>
            </a:extLst>
          </p:cNvPr>
          <p:cNvSpPr>
            <a:spLocks noGrp="1"/>
          </p:cNvSpPr>
          <p:nvPr>
            <p:ph type="dt" sz="half" idx="10"/>
          </p:nvPr>
        </p:nvSpPr>
        <p:spPr/>
        <p:txBody>
          <a:bodyPr/>
          <a:lstStyle/>
          <a:p>
            <a:fld id="{76C7685A-40C6-47AE-88BB-6346CE7DDF01}" type="datetimeFigureOut">
              <a:rPr lang="en-US" smtClean="0"/>
              <a:t>5/23/2023</a:t>
            </a:fld>
            <a:endParaRPr lang="en-US"/>
          </a:p>
        </p:txBody>
      </p:sp>
      <p:sp>
        <p:nvSpPr>
          <p:cNvPr id="8" name="Footer Placeholder 7">
            <a:extLst>
              <a:ext uri="{FF2B5EF4-FFF2-40B4-BE49-F238E27FC236}">
                <a16:creationId xmlns:a16="http://schemas.microsoft.com/office/drawing/2014/main" id="{2B83AE6A-7BC0-8E76-99AB-55D964998FE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7D5DC11-2E51-7793-5ABE-33ED296E1846}"/>
              </a:ext>
            </a:extLst>
          </p:cNvPr>
          <p:cNvSpPr>
            <a:spLocks noGrp="1"/>
          </p:cNvSpPr>
          <p:nvPr>
            <p:ph type="sldNum" sz="quarter" idx="12"/>
          </p:nvPr>
        </p:nvSpPr>
        <p:spPr/>
        <p:txBody>
          <a:bodyPr/>
          <a:lstStyle/>
          <a:p>
            <a:fld id="{DBA93FE1-B0C2-4530-A88A-8143ABD87A27}" type="slidenum">
              <a:rPr lang="en-US" smtClean="0"/>
              <a:t>‹#›</a:t>
            </a:fld>
            <a:endParaRPr lang="en-US"/>
          </a:p>
        </p:txBody>
      </p:sp>
    </p:spTree>
    <p:extLst>
      <p:ext uri="{BB962C8B-B14F-4D97-AF65-F5344CB8AC3E}">
        <p14:creationId xmlns:p14="http://schemas.microsoft.com/office/powerpoint/2010/main" val="1106447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05153-E70F-30CD-4F11-7717A2DB7A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ED5D69C-D42A-0A31-2AE7-561171A052A5}"/>
              </a:ext>
            </a:extLst>
          </p:cNvPr>
          <p:cNvSpPr>
            <a:spLocks noGrp="1"/>
          </p:cNvSpPr>
          <p:nvPr>
            <p:ph type="dt" sz="half" idx="10"/>
          </p:nvPr>
        </p:nvSpPr>
        <p:spPr/>
        <p:txBody>
          <a:bodyPr/>
          <a:lstStyle/>
          <a:p>
            <a:fld id="{76C7685A-40C6-47AE-88BB-6346CE7DDF01}" type="datetimeFigureOut">
              <a:rPr lang="en-US" smtClean="0"/>
              <a:t>5/23/2023</a:t>
            </a:fld>
            <a:endParaRPr lang="en-US"/>
          </a:p>
        </p:txBody>
      </p:sp>
      <p:sp>
        <p:nvSpPr>
          <p:cNvPr id="4" name="Footer Placeholder 3">
            <a:extLst>
              <a:ext uri="{FF2B5EF4-FFF2-40B4-BE49-F238E27FC236}">
                <a16:creationId xmlns:a16="http://schemas.microsoft.com/office/drawing/2014/main" id="{0B97E2C5-8FC6-08C9-137A-363FB1D06D1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CD0C7A4-0DCE-E65A-D611-614BD3699F50}"/>
              </a:ext>
            </a:extLst>
          </p:cNvPr>
          <p:cNvSpPr>
            <a:spLocks noGrp="1"/>
          </p:cNvSpPr>
          <p:nvPr>
            <p:ph type="sldNum" sz="quarter" idx="12"/>
          </p:nvPr>
        </p:nvSpPr>
        <p:spPr/>
        <p:txBody>
          <a:bodyPr/>
          <a:lstStyle/>
          <a:p>
            <a:fld id="{DBA93FE1-B0C2-4530-A88A-8143ABD87A27}" type="slidenum">
              <a:rPr lang="en-US" smtClean="0"/>
              <a:t>‹#›</a:t>
            </a:fld>
            <a:endParaRPr lang="en-US"/>
          </a:p>
        </p:txBody>
      </p:sp>
    </p:spTree>
    <p:extLst>
      <p:ext uri="{BB962C8B-B14F-4D97-AF65-F5344CB8AC3E}">
        <p14:creationId xmlns:p14="http://schemas.microsoft.com/office/powerpoint/2010/main" val="3023079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84F3251-F940-8CE2-C380-E194723EF1A9}"/>
              </a:ext>
            </a:extLst>
          </p:cNvPr>
          <p:cNvSpPr>
            <a:spLocks noGrp="1"/>
          </p:cNvSpPr>
          <p:nvPr>
            <p:ph type="dt" sz="half" idx="10"/>
          </p:nvPr>
        </p:nvSpPr>
        <p:spPr/>
        <p:txBody>
          <a:bodyPr/>
          <a:lstStyle/>
          <a:p>
            <a:fld id="{76C7685A-40C6-47AE-88BB-6346CE7DDF01}" type="datetimeFigureOut">
              <a:rPr lang="en-US" smtClean="0"/>
              <a:t>5/23/2023</a:t>
            </a:fld>
            <a:endParaRPr lang="en-US"/>
          </a:p>
        </p:txBody>
      </p:sp>
      <p:sp>
        <p:nvSpPr>
          <p:cNvPr id="3" name="Footer Placeholder 2">
            <a:extLst>
              <a:ext uri="{FF2B5EF4-FFF2-40B4-BE49-F238E27FC236}">
                <a16:creationId xmlns:a16="http://schemas.microsoft.com/office/drawing/2014/main" id="{DC7DD49C-C674-53D4-F4F9-E2A96074C49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B94B6F2-E8FC-56C3-EF40-774FAF3000C7}"/>
              </a:ext>
            </a:extLst>
          </p:cNvPr>
          <p:cNvSpPr>
            <a:spLocks noGrp="1"/>
          </p:cNvSpPr>
          <p:nvPr>
            <p:ph type="sldNum" sz="quarter" idx="12"/>
          </p:nvPr>
        </p:nvSpPr>
        <p:spPr/>
        <p:txBody>
          <a:bodyPr/>
          <a:lstStyle/>
          <a:p>
            <a:fld id="{DBA93FE1-B0C2-4530-A88A-8143ABD87A27}" type="slidenum">
              <a:rPr lang="en-US" smtClean="0"/>
              <a:t>‹#›</a:t>
            </a:fld>
            <a:endParaRPr lang="en-US"/>
          </a:p>
        </p:txBody>
      </p:sp>
    </p:spTree>
    <p:extLst>
      <p:ext uri="{BB962C8B-B14F-4D97-AF65-F5344CB8AC3E}">
        <p14:creationId xmlns:p14="http://schemas.microsoft.com/office/powerpoint/2010/main" val="1527386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AD4B3-559D-0478-127E-425C4AF830C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9DB31CA-EB30-C5D2-19E2-A21BA82DDA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744DBB5-C024-959C-8EE5-7478D3ED7C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67ECA6-74A3-8041-ED5C-1BF777FE5D92}"/>
              </a:ext>
            </a:extLst>
          </p:cNvPr>
          <p:cNvSpPr>
            <a:spLocks noGrp="1"/>
          </p:cNvSpPr>
          <p:nvPr>
            <p:ph type="dt" sz="half" idx="10"/>
          </p:nvPr>
        </p:nvSpPr>
        <p:spPr/>
        <p:txBody>
          <a:bodyPr/>
          <a:lstStyle/>
          <a:p>
            <a:fld id="{76C7685A-40C6-47AE-88BB-6346CE7DDF01}" type="datetimeFigureOut">
              <a:rPr lang="en-US" smtClean="0"/>
              <a:t>5/23/2023</a:t>
            </a:fld>
            <a:endParaRPr lang="en-US"/>
          </a:p>
        </p:txBody>
      </p:sp>
      <p:sp>
        <p:nvSpPr>
          <p:cNvPr id="6" name="Footer Placeholder 5">
            <a:extLst>
              <a:ext uri="{FF2B5EF4-FFF2-40B4-BE49-F238E27FC236}">
                <a16:creationId xmlns:a16="http://schemas.microsoft.com/office/drawing/2014/main" id="{3FAA25AA-901D-49EA-3D20-FF8E017F18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9634CA-05B9-0A30-788F-FC0C3D50CD51}"/>
              </a:ext>
            </a:extLst>
          </p:cNvPr>
          <p:cNvSpPr>
            <a:spLocks noGrp="1"/>
          </p:cNvSpPr>
          <p:nvPr>
            <p:ph type="sldNum" sz="quarter" idx="12"/>
          </p:nvPr>
        </p:nvSpPr>
        <p:spPr/>
        <p:txBody>
          <a:bodyPr/>
          <a:lstStyle/>
          <a:p>
            <a:fld id="{DBA93FE1-B0C2-4530-A88A-8143ABD87A27}" type="slidenum">
              <a:rPr lang="en-US" smtClean="0"/>
              <a:t>‹#›</a:t>
            </a:fld>
            <a:endParaRPr lang="en-US"/>
          </a:p>
        </p:txBody>
      </p:sp>
    </p:spTree>
    <p:extLst>
      <p:ext uri="{BB962C8B-B14F-4D97-AF65-F5344CB8AC3E}">
        <p14:creationId xmlns:p14="http://schemas.microsoft.com/office/powerpoint/2010/main" val="8082491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C1E16-2B11-52AB-4CD1-FF08EE12DDC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B23C2DD-E1C3-8980-D1C3-1E65ECC6189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2DE6350-AB8D-4395-73BA-9D8BD64609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B6368BC-8D23-A6F0-54C0-85E58B6BEC3D}"/>
              </a:ext>
            </a:extLst>
          </p:cNvPr>
          <p:cNvSpPr>
            <a:spLocks noGrp="1"/>
          </p:cNvSpPr>
          <p:nvPr>
            <p:ph type="dt" sz="half" idx="10"/>
          </p:nvPr>
        </p:nvSpPr>
        <p:spPr/>
        <p:txBody>
          <a:bodyPr/>
          <a:lstStyle/>
          <a:p>
            <a:fld id="{76C7685A-40C6-47AE-88BB-6346CE7DDF01}" type="datetimeFigureOut">
              <a:rPr lang="en-US" smtClean="0"/>
              <a:t>5/23/2023</a:t>
            </a:fld>
            <a:endParaRPr lang="en-US"/>
          </a:p>
        </p:txBody>
      </p:sp>
      <p:sp>
        <p:nvSpPr>
          <p:cNvPr id="6" name="Footer Placeholder 5">
            <a:extLst>
              <a:ext uri="{FF2B5EF4-FFF2-40B4-BE49-F238E27FC236}">
                <a16:creationId xmlns:a16="http://schemas.microsoft.com/office/drawing/2014/main" id="{5C217932-D397-E42C-5077-A16893B21E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6C72DC-A09C-A774-1F33-F7C52323319B}"/>
              </a:ext>
            </a:extLst>
          </p:cNvPr>
          <p:cNvSpPr>
            <a:spLocks noGrp="1"/>
          </p:cNvSpPr>
          <p:nvPr>
            <p:ph type="sldNum" sz="quarter" idx="12"/>
          </p:nvPr>
        </p:nvSpPr>
        <p:spPr/>
        <p:txBody>
          <a:bodyPr/>
          <a:lstStyle/>
          <a:p>
            <a:fld id="{DBA93FE1-B0C2-4530-A88A-8143ABD87A27}" type="slidenum">
              <a:rPr lang="en-US" smtClean="0"/>
              <a:t>‹#›</a:t>
            </a:fld>
            <a:endParaRPr lang="en-US"/>
          </a:p>
        </p:txBody>
      </p:sp>
    </p:spTree>
    <p:extLst>
      <p:ext uri="{BB962C8B-B14F-4D97-AF65-F5344CB8AC3E}">
        <p14:creationId xmlns:p14="http://schemas.microsoft.com/office/powerpoint/2010/main" val="1500998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E000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161EB0-FEA8-D213-FED3-D43423BCB7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A59E9B0-8498-8890-FDC6-B00E53F575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C4CA57-09A3-D3C9-B671-BE56B2E52F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C7685A-40C6-47AE-88BB-6346CE7DDF01}" type="datetimeFigureOut">
              <a:rPr lang="en-US" smtClean="0"/>
              <a:t>5/23/2023</a:t>
            </a:fld>
            <a:endParaRPr lang="en-US"/>
          </a:p>
        </p:txBody>
      </p:sp>
      <p:sp>
        <p:nvSpPr>
          <p:cNvPr id="5" name="Footer Placeholder 4">
            <a:extLst>
              <a:ext uri="{FF2B5EF4-FFF2-40B4-BE49-F238E27FC236}">
                <a16:creationId xmlns:a16="http://schemas.microsoft.com/office/drawing/2014/main" id="{628935DD-21C9-0C53-2DA5-8F9A0BC4A69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A8C40B7-E7E9-7452-00F5-459C7EA84B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93FE1-B0C2-4530-A88A-8143ABD87A27}" type="slidenum">
              <a:rPr lang="en-US" smtClean="0"/>
              <a:t>‹#›</a:t>
            </a:fld>
            <a:endParaRPr lang="en-US"/>
          </a:p>
        </p:txBody>
      </p:sp>
    </p:spTree>
    <p:extLst>
      <p:ext uri="{BB962C8B-B14F-4D97-AF65-F5344CB8AC3E}">
        <p14:creationId xmlns:p14="http://schemas.microsoft.com/office/powerpoint/2010/main" val="30463440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3373627-B976-3D1B-4E82-B926CE01429E}"/>
              </a:ext>
            </a:extLst>
          </p:cNvPr>
          <p:cNvSpPr>
            <a:spLocks noGrp="1"/>
          </p:cNvSpPr>
          <p:nvPr>
            <p:ph idx="1"/>
          </p:nvPr>
        </p:nvSpPr>
        <p:spPr>
          <a:xfrm>
            <a:off x="838200" y="796413"/>
            <a:ext cx="10515600" cy="5380550"/>
          </a:xfrm>
        </p:spPr>
        <p:txBody>
          <a:bodyPr>
            <a:noAutofit/>
          </a:bodyPr>
          <a:lstStyle/>
          <a:p>
            <a:pPr marL="0" indent="0" algn="ctr">
              <a:buNone/>
            </a:pPr>
            <a:r>
              <a:rPr lang="en-US" sz="3200" b="1" dirty="0">
                <a:solidFill>
                  <a:srgbClr val="FFFFCC"/>
                </a:solidFill>
              </a:rPr>
              <a:t>A Survey of the First Testament </a:t>
            </a:r>
          </a:p>
          <a:p>
            <a:pPr marL="0" indent="0" algn="ctr">
              <a:buNone/>
            </a:pPr>
            <a:endParaRPr lang="en-US" sz="1800" dirty="0">
              <a:solidFill>
                <a:srgbClr val="FFFFCC"/>
              </a:solidFill>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400" b="1" dirty="0">
                <a:solidFill>
                  <a:srgbClr val="FFFFCC"/>
                </a:solidFill>
                <a:effectLst/>
                <a:ea typeface="Calibri" panose="020F0502020204030204" pitchFamily="34" charset="0"/>
                <a:cs typeface="Arial" panose="020B0604020202020204" pitchFamily="34" charset="0"/>
              </a:rPr>
              <a:t>Discovering the Grace and the Glory of God:</a:t>
            </a:r>
            <a:endParaRPr lang="en-US" sz="4400" dirty="0">
              <a:solidFill>
                <a:srgbClr val="FFFFCC"/>
              </a:solidFill>
              <a:effectLst/>
              <a:ea typeface="Calibri" panose="020F0502020204030204" pitchFamily="34" charset="0"/>
              <a:cs typeface="Arial" panose="020B0604020202020204" pitchFamily="34" charset="0"/>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400" b="1" dirty="0">
                <a:solidFill>
                  <a:srgbClr val="FFFFCC"/>
                </a:solidFill>
                <a:effectLst/>
                <a:ea typeface="Calibri" panose="020F0502020204030204" pitchFamily="34" charset="0"/>
                <a:cs typeface="Arial" panose="020B0604020202020204" pitchFamily="34" charset="0"/>
              </a:rPr>
              <a:t>The Gospel </a:t>
            </a: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r>
              <a:rPr lang="en-US" sz="4400" b="1" dirty="0">
                <a:solidFill>
                  <a:srgbClr val="FFFFCC"/>
                </a:solidFill>
                <a:ea typeface="Calibri" panose="020F0502020204030204" pitchFamily="34" charset="0"/>
                <a:cs typeface="Arial" panose="020B0604020202020204" pitchFamily="34" charset="0"/>
              </a:rPr>
              <a:t>a</a:t>
            </a:r>
            <a:r>
              <a:rPr lang="en-US" sz="4400" b="1" dirty="0">
                <a:solidFill>
                  <a:srgbClr val="FFFFCC"/>
                </a:solidFill>
                <a:effectLst/>
                <a:ea typeface="Calibri" panose="020F0502020204030204" pitchFamily="34" charset="0"/>
                <a:cs typeface="Arial" panose="020B0604020202020204" pitchFamily="34" charset="0"/>
              </a:rPr>
              <a:t>ccording to the First Testament</a:t>
            </a:r>
            <a:endParaRPr lang="en-US" sz="1600" b="1" dirty="0">
              <a:solidFill>
                <a:srgbClr val="FFFFCC"/>
              </a:solidFill>
              <a:effectLst/>
              <a:ea typeface="Calibri" panose="020F0502020204030204" pitchFamily="34" charset="0"/>
              <a:cs typeface="Arial" panose="020B0604020202020204" pitchFamily="34" charset="0"/>
            </a:endParaRPr>
          </a:p>
          <a:p>
            <a:pPr marL="0" marR="0" indent="0" algn="ctr">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Lst>
            </a:pPr>
            <a:endParaRPr lang="en-US" sz="1400" dirty="0">
              <a:solidFill>
                <a:srgbClr val="FFFFCC"/>
              </a:solidFill>
              <a:effectLst/>
              <a:ea typeface="Calibri" panose="020F0502020204030204" pitchFamily="34" charset="0"/>
              <a:cs typeface="Arial" panose="020B0604020202020204" pitchFamily="34" charset="0"/>
            </a:endParaRPr>
          </a:p>
          <a:p>
            <a:pPr marL="0" indent="0" algn="ctr">
              <a:buNone/>
            </a:pPr>
            <a:r>
              <a:rPr lang="en-US" sz="3200" b="1" dirty="0">
                <a:solidFill>
                  <a:srgbClr val="FFFFCC"/>
                </a:solidFill>
              </a:rPr>
              <a:t>Daniel I. Block</a:t>
            </a:r>
          </a:p>
          <a:p>
            <a:pPr marL="0" indent="0" algn="ctr">
              <a:buNone/>
            </a:pPr>
            <a:endParaRPr lang="en-US" sz="1800" b="1" dirty="0">
              <a:solidFill>
                <a:srgbClr val="FFFFCC"/>
              </a:solidFill>
            </a:endParaRPr>
          </a:p>
          <a:p>
            <a:pPr marL="0" indent="0" algn="ctr">
              <a:buNone/>
            </a:pPr>
            <a:r>
              <a:rPr lang="en-US" sz="3200" b="1" dirty="0">
                <a:solidFill>
                  <a:srgbClr val="FFFFCC"/>
                </a:solidFill>
              </a:rPr>
              <a:t>BiblicalTraining.org</a:t>
            </a:r>
          </a:p>
          <a:p>
            <a:pPr marL="0" indent="0" algn="ctr">
              <a:buNone/>
            </a:pPr>
            <a:r>
              <a:rPr lang="en-US" sz="3200" b="1" dirty="0">
                <a:solidFill>
                  <a:srgbClr val="FFFFCC"/>
                </a:solidFill>
              </a:rPr>
              <a:t>2023</a:t>
            </a:r>
            <a:endParaRPr lang="en-US" sz="4400" b="1" dirty="0">
              <a:solidFill>
                <a:srgbClr val="FFFFCC"/>
              </a:solidFill>
            </a:endParaRPr>
          </a:p>
        </p:txBody>
      </p:sp>
    </p:spTree>
    <p:extLst>
      <p:ext uri="{BB962C8B-B14F-4D97-AF65-F5344CB8AC3E}">
        <p14:creationId xmlns:p14="http://schemas.microsoft.com/office/powerpoint/2010/main" val="1310380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0" y="914399"/>
            <a:ext cx="12001500" cy="5705475"/>
          </a:xfrm>
        </p:spPr>
        <p:txBody>
          <a:bodyPr>
            <a:normAutofit fontScale="47500" lnSpcReduction="20000"/>
          </a:bodyPr>
          <a:lstStyle/>
          <a:p>
            <a:pPr marL="0" marR="0" indent="0">
              <a:lnSpc>
                <a:spcPct val="120000"/>
              </a:lnSpc>
              <a:spcBef>
                <a:spcPts val="0"/>
              </a:spcBef>
              <a:spcAft>
                <a:spcPts val="600"/>
              </a:spcAft>
              <a:buNone/>
              <a:tabLst>
                <a:tab pos="228600" algn="l"/>
                <a:tab pos="457200" algn="l"/>
                <a:tab pos="685800" algn="l"/>
                <a:tab pos="1143000" algn="l"/>
                <a:tab pos="1371600" algn="l"/>
                <a:tab pos="1485900" algn="l"/>
                <a:tab pos="1600200" algn="l"/>
              </a:tabLst>
            </a:pPr>
            <a:r>
              <a:rPr lang="en-US" sz="4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5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8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The Book of the Kings of Israel and Judah (</a:t>
            </a:r>
            <a:r>
              <a:rPr lang="en-US" sz="80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sfr</a:t>
            </a:r>
            <a:r>
              <a:rPr lang="en-US" sz="80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80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mlky</a:t>
            </a:r>
            <a:r>
              <a:rPr lang="en-US" sz="80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80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yśrʾl</a:t>
            </a:r>
            <a:r>
              <a:rPr lang="en-US" sz="80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80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wyhwdh</a:t>
            </a:r>
            <a:r>
              <a:rPr lang="en-US" sz="8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8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1143000" algn="l"/>
                <a:tab pos="1371600" algn="l"/>
                <a:tab pos="1485900" algn="l"/>
                <a:tab pos="1600200" algn="l"/>
              </a:tabLst>
            </a:pPr>
            <a:r>
              <a:rPr lang="en-US" sz="8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Chron 27:7 (Jotham)</a:t>
            </a:r>
          </a:p>
          <a:p>
            <a:pPr marL="0" marR="0" indent="0">
              <a:lnSpc>
                <a:spcPct val="120000"/>
              </a:lnSpc>
              <a:spcBef>
                <a:spcPts val="0"/>
              </a:spcBef>
              <a:spcAft>
                <a:spcPts val="600"/>
              </a:spcAft>
              <a:buNone/>
              <a:tabLst>
                <a:tab pos="228600" algn="l"/>
                <a:tab pos="457200" algn="l"/>
                <a:tab pos="685800" algn="l"/>
                <a:tab pos="1143000" algn="l"/>
                <a:tab pos="1371600" algn="l"/>
                <a:tab pos="1485900" algn="l"/>
                <a:tab pos="1600200" algn="l"/>
              </a:tabLst>
            </a:pPr>
            <a:r>
              <a:rPr lang="en-US" sz="7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8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Contents: the rest of the deeds of Jotham, all his 					wars and his ways.</a:t>
            </a:r>
          </a:p>
          <a:p>
            <a:pPr marL="0" marR="0" indent="0">
              <a:lnSpc>
                <a:spcPct val="120000"/>
              </a:lnSpc>
              <a:spcBef>
                <a:spcPts val="0"/>
              </a:spcBef>
              <a:spcAft>
                <a:spcPts val="600"/>
              </a:spcAft>
              <a:buNone/>
              <a:tabLst>
                <a:tab pos="228600" algn="l"/>
                <a:tab pos="457200" algn="l"/>
                <a:tab pos="685800" algn="l"/>
                <a:tab pos="1143000" algn="l"/>
                <a:tab pos="1371600" algn="l"/>
                <a:tab pos="1485900" algn="l"/>
                <a:tab pos="1600200" algn="l"/>
              </a:tabLst>
            </a:pPr>
            <a:r>
              <a:rPr lang="en-US" sz="8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Chron 35:26–27 (Josiah) </a:t>
            </a:r>
          </a:p>
          <a:p>
            <a:pPr marL="0" marR="0" indent="0">
              <a:lnSpc>
                <a:spcPct val="120000"/>
              </a:lnSpc>
              <a:spcBef>
                <a:spcPts val="0"/>
              </a:spcBef>
              <a:spcAft>
                <a:spcPts val="600"/>
              </a:spcAft>
              <a:buNone/>
              <a:tabLst>
                <a:tab pos="228600" algn="l"/>
                <a:tab pos="457200" algn="l"/>
                <a:tab pos="685800" algn="l"/>
                <a:tab pos="1143000" algn="l"/>
                <a:tab pos="1371600" algn="l"/>
                <a:tab pos="1485900" algn="l"/>
                <a:tab pos="1600200" algn="l"/>
              </a:tabLst>
            </a:pPr>
            <a:r>
              <a:rPr lang="en-US" sz="7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8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Contents: the rest of the deeds of Josiah, the deeds 				of covenant faithfulness written in the T</a:t>
            </a:r>
            <a:r>
              <a:rPr lang="en-US" sz="7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orah of YHWH, 				his first and last deeds.</a:t>
            </a:r>
          </a:p>
          <a:p>
            <a:pPr marL="0" marR="0" indent="0">
              <a:lnSpc>
                <a:spcPct val="120000"/>
              </a:lnSpc>
              <a:spcBef>
                <a:spcPts val="0"/>
              </a:spcBef>
              <a:spcAft>
                <a:spcPts val="600"/>
              </a:spcAft>
              <a:buNone/>
              <a:tabLst>
                <a:tab pos="228600" algn="l"/>
                <a:tab pos="457200" algn="l"/>
                <a:tab pos="685800" algn="l"/>
                <a:tab pos="1143000" algn="l"/>
                <a:tab pos="1371600" algn="l"/>
                <a:tab pos="1485900" algn="l"/>
                <a:tab pos="1600200" algn="l"/>
              </a:tabLst>
            </a:pPr>
            <a:endParaRPr lang="en-US" sz="7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7561399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BA6C9F-37AB-68B0-D009-E5C86889C20C}"/>
              </a:ext>
            </a:extLst>
          </p:cNvPr>
          <p:cNvSpPr>
            <a:spLocks noGrp="1"/>
          </p:cNvSpPr>
          <p:nvPr>
            <p:ph idx="1"/>
          </p:nvPr>
        </p:nvSpPr>
        <p:spPr>
          <a:xfrm>
            <a:off x="125731" y="800100"/>
            <a:ext cx="11228070" cy="6057900"/>
          </a:xfrm>
        </p:spPr>
        <p:txBody>
          <a:bodyPr>
            <a:normAutofit fontScale="77500" lnSpcReduction="20000"/>
          </a:bodyPr>
          <a:lstStyle/>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New cult centers strategically located at Bethel and Dan</a:t>
            </a:r>
            <a:endParaRPr lang="en-US" sz="4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New objects of worship</a:t>
            </a:r>
            <a:endParaRPr lang="en-US" sz="4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New high places</a:t>
            </a:r>
            <a:endParaRPr lang="en-US" sz="4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	New personnel</a:t>
            </a:r>
            <a:endParaRPr lang="en-US" sz="4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e.	New festivals</a:t>
            </a:r>
            <a:endParaRPr lang="en-US" sz="4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f.		A new religious calendar</a:t>
            </a:r>
            <a:endParaRPr lang="en-US" sz="4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His dedication speech represents a clever synthesis of orthodoxy and heterodoxy (cf. liberation theology dressed in Marxist garb). The effect is described in 2 Chron 11:13ff.; 13:8ff.: two religiously homogeneous states are created, one Yahwist, the other syncretistic. </a:t>
            </a:r>
            <a:endParaRPr lang="en-US" dirty="0">
              <a:solidFill>
                <a:srgbClr val="FFFFCC"/>
              </a:solidFill>
            </a:endParaRPr>
          </a:p>
        </p:txBody>
      </p:sp>
    </p:spTree>
    <p:extLst>
      <p:ext uri="{BB962C8B-B14F-4D97-AF65-F5344CB8AC3E}">
        <p14:creationId xmlns:p14="http://schemas.microsoft.com/office/powerpoint/2010/main" val="338351684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BA6C9F-37AB-68B0-D009-E5C86889C20C}"/>
              </a:ext>
            </a:extLst>
          </p:cNvPr>
          <p:cNvSpPr>
            <a:spLocks noGrp="1"/>
          </p:cNvSpPr>
          <p:nvPr>
            <p:ph idx="1"/>
          </p:nvPr>
        </p:nvSpPr>
        <p:spPr>
          <a:xfrm>
            <a:off x="716437" y="857839"/>
            <a:ext cx="10637363" cy="5319124"/>
          </a:xfrm>
        </p:spPr>
        <p:txBody>
          <a:bodyPr>
            <a:normAutofit/>
          </a:bodyPr>
          <a:lstStyle/>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From here on the kingdoms divide, the north looking more and more like any other middle-sized ancient Near Eastern state, the latter alternating between periods of revival and syncretism. </a:t>
            </a: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As for Jeroboam, the narrator treats him as the antithesis of David. Whereas David represented the paradigm for faithful rule, Jeroboam became the paradigmatic apostate.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br>
              <a:rPr lang="en-US" sz="1800" dirty="0">
                <a:solidFill>
                  <a:srgbClr val="FFFFCC"/>
                </a:solidFill>
                <a:effectLst/>
                <a:latin typeface="Calibri" panose="020F0502020204030204" pitchFamily="34" charset="0"/>
                <a:ea typeface="MS Gothic" panose="020B0609070205080204" pitchFamily="49" charset="-128"/>
              </a:rPr>
            </a:br>
            <a:endParaRPr lang="en-US" dirty="0">
              <a:solidFill>
                <a:srgbClr val="FFFFCC"/>
              </a:solidFill>
            </a:endParaRPr>
          </a:p>
        </p:txBody>
      </p:sp>
    </p:spTree>
    <p:extLst>
      <p:ext uri="{BB962C8B-B14F-4D97-AF65-F5344CB8AC3E}">
        <p14:creationId xmlns:p14="http://schemas.microsoft.com/office/powerpoint/2010/main" val="412854770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85795-607E-57F7-69B0-EAADCEB58E1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32207DC-F79B-C312-F57C-77099959164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7439796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552107"/>
            <a:ext cx="10341427" cy="5573080"/>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1766851" y="1688964"/>
            <a:ext cx="8484124" cy="2806922"/>
          </a:xfrm>
          <a:prstGeom prst="rect">
            <a:avLst/>
          </a:prstGeom>
          <a:noFill/>
        </p:spPr>
        <p:txBody>
          <a:bodyPr wrap="square" rtlCol="0">
            <a:spAutoFit/>
          </a:bodyPr>
          <a:lstStyle/>
          <a:p>
            <a:pPr algn="ctr"/>
            <a:r>
              <a:rPr lang="en-US" sz="4800" b="1" dirty="0">
                <a:solidFill>
                  <a:srgbClr val="1E0000"/>
                </a:solidFill>
                <a:latin typeface="Matura MT Script Capitals" panose="03020802060602070202" pitchFamily="66" charset="0"/>
              </a:rPr>
              <a:t>Lesson 21</a:t>
            </a:r>
          </a:p>
          <a:p>
            <a:pPr marL="0" marR="0" algn="ctr">
              <a:lnSpc>
                <a:spcPct val="107000"/>
              </a:lnSpc>
              <a:spcBef>
                <a:spcPts val="0"/>
              </a:spcBef>
              <a:spcAft>
                <a:spcPts val="0"/>
              </a:spcAft>
              <a:tabLst>
                <a:tab pos="228600" algn="l"/>
                <a:tab pos="457200" algn="l"/>
                <a:tab pos="685800" algn="l"/>
                <a:tab pos="914400" algn="l"/>
                <a:tab pos="1143000" algn="l"/>
                <a:tab pos="1371600" algn="l"/>
                <a:tab pos="1600200" algn="l"/>
              </a:tabLst>
            </a:pPr>
            <a:r>
              <a:rPr lang="en-US" sz="4000" b="1" dirty="0">
                <a:solidFill>
                  <a:srgbClr val="1E0000"/>
                </a:solidFill>
                <a:effectLst/>
                <a:latin typeface="Matura MT Script Capitals" panose="03020802060602070202" pitchFamily="66" charset="0"/>
                <a:ea typeface="Calibri" panose="020F0502020204030204" pitchFamily="34" charset="0"/>
                <a:cs typeface="Calibri" panose="020F0502020204030204" pitchFamily="34" charset="0"/>
              </a:rPr>
              <a:t>The Total Eclipse of the Grace </a:t>
            </a:r>
          </a:p>
          <a:p>
            <a:pPr marL="0" marR="0" algn="ctr">
              <a:lnSpc>
                <a:spcPct val="107000"/>
              </a:lnSpc>
              <a:spcBef>
                <a:spcPts val="0"/>
              </a:spcBef>
              <a:spcAft>
                <a:spcPts val="0"/>
              </a:spcAft>
              <a:tabLst>
                <a:tab pos="228600" algn="l"/>
                <a:tab pos="457200" algn="l"/>
                <a:tab pos="685800" algn="l"/>
                <a:tab pos="914400" algn="l"/>
                <a:tab pos="1143000" algn="l"/>
                <a:tab pos="1371600" algn="l"/>
                <a:tab pos="1600200" algn="l"/>
              </a:tabLst>
            </a:pPr>
            <a:r>
              <a:rPr lang="en-US" sz="4000" b="1" dirty="0">
                <a:solidFill>
                  <a:srgbClr val="1E0000"/>
                </a:solidFill>
                <a:effectLst/>
                <a:latin typeface="Matura MT Script Capitals" panose="03020802060602070202" pitchFamily="66" charset="0"/>
                <a:ea typeface="Calibri" panose="020F0502020204030204" pitchFamily="34" charset="0"/>
                <a:cs typeface="Calibri" panose="020F0502020204030204" pitchFamily="34" charset="0"/>
              </a:rPr>
              <a:t>and Glory of God </a:t>
            </a:r>
          </a:p>
          <a:p>
            <a:pPr marL="0" marR="0" algn="ctr">
              <a:lnSpc>
                <a:spcPct val="107000"/>
              </a:lnSpc>
              <a:spcBef>
                <a:spcPts val="0"/>
              </a:spcBef>
              <a:spcAft>
                <a:spcPts val="0"/>
              </a:spcAft>
              <a:tabLst>
                <a:tab pos="228600" algn="l"/>
                <a:tab pos="457200" algn="l"/>
                <a:tab pos="685800" algn="l"/>
                <a:tab pos="914400" algn="l"/>
                <a:tab pos="1143000" algn="l"/>
                <a:tab pos="1371600" algn="l"/>
                <a:tab pos="1600200" algn="l"/>
              </a:tabLst>
            </a:pPr>
            <a:r>
              <a:rPr lang="en-US" sz="4000" b="1" dirty="0">
                <a:solidFill>
                  <a:srgbClr val="1E0000"/>
                </a:solidFill>
                <a:effectLst/>
                <a:latin typeface="Matura MT Script Capitals" panose="03020802060602070202" pitchFamily="66" charset="0"/>
                <a:ea typeface="Calibri" panose="020F0502020204030204" pitchFamily="34" charset="0"/>
                <a:cs typeface="Calibri" panose="020F0502020204030204" pitchFamily="34" charset="0"/>
              </a:rPr>
              <a:t>in Jerusalem’s Fall</a:t>
            </a:r>
            <a:endParaRPr lang="en-US" sz="4000" dirty="0">
              <a:solidFill>
                <a:srgbClr val="1E0000"/>
              </a:solidFill>
              <a:effectLst/>
              <a:latin typeface="Matura MT Script Capitals" panose="03020802060602070202" pitchFamily="66"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2601656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EF41A-ACA5-DAAD-7178-16CCE57A162F}"/>
              </a:ext>
            </a:extLst>
          </p:cNvPr>
          <p:cNvSpPr>
            <a:spLocks noGrp="1"/>
          </p:cNvSpPr>
          <p:nvPr>
            <p:ph type="title"/>
          </p:nvPr>
        </p:nvSpPr>
        <p:spPr>
          <a:xfrm>
            <a:off x="723900" y="1073786"/>
            <a:ext cx="10515600" cy="700104"/>
          </a:xfrm>
        </p:spPr>
        <p:txBody>
          <a:bodyPr>
            <a:normAutofit/>
          </a:bodyPr>
          <a:lstStyle/>
          <a:p>
            <a:r>
              <a:rPr lang="en-US" sz="3600" b="1" dirty="0">
                <a:solidFill>
                  <a:srgbClr val="FFFFCC"/>
                </a:solidFill>
                <a:effectLst/>
                <a:latin typeface="+mn-lt"/>
                <a:ea typeface="Times New Roman" panose="02020603050405020304" pitchFamily="18" charset="0"/>
              </a:rPr>
              <a:t>A.	The Crisis of Exile</a:t>
            </a:r>
            <a:endParaRPr lang="en-US" sz="3600" dirty="0"/>
          </a:p>
        </p:txBody>
      </p:sp>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386499" y="1954529"/>
            <a:ext cx="11151909" cy="4222433"/>
          </a:xfrm>
        </p:spPr>
        <p:txBody>
          <a:bodyPr>
            <a:normAutofit/>
          </a:bodyPr>
          <a:lstStyle/>
          <a:p>
            <a:pPr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During the exilic period Jews (586–539 BC) were to be found in three principal locations: Judah, Egypt and Babylon. According to the biblical record, the Babylonians deported virtually all who remained of the population of Judah after the earlier exile (597 BC) and the devastations of 588–586 BC. (2 Kgs 5:11; 2 Chron 36:20; Jer 52:15); only some of the “poorest of the land” were left behind to tend the vineyards and olive groves. </a:t>
            </a:r>
          </a:p>
        </p:txBody>
      </p:sp>
    </p:spTree>
    <p:extLst>
      <p:ext uri="{BB962C8B-B14F-4D97-AF65-F5344CB8AC3E}">
        <p14:creationId xmlns:p14="http://schemas.microsoft.com/office/powerpoint/2010/main" val="102092233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386499" y="1074420"/>
            <a:ext cx="11557851" cy="5505673"/>
          </a:xfrm>
        </p:spPr>
        <p:txBody>
          <a:bodyPr>
            <a:noAutofit/>
          </a:bodyPr>
          <a:lstStyle/>
          <a:p>
            <a:pPr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Of the few that were left, many fled to Egypt in the wake of the assassination off Gedaliah, the governor installed by the Babylonians (2 Kgs 25:25–26; Jer 41:1–2). According to Jeremiah 42, Jeremiah was forced to go with them. </a:t>
            </a:r>
          </a:p>
          <a:p>
            <a:pPr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Archaeology confirms the complete devastation of the land, particularly the major population centers like Jerusalem and Lachish. In general, the people that remained suffered from severe depression expressed in economic poverty, political lethargy, and spiritual numbness. </a:t>
            </a:r>
          </a:p>
          <a:p>
            <a:pPr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However, inevitably a new class of </a:t>
            </a:r>
            <a:r>
              <a:rPr lang="en-US" sz="30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nouveaux </a:t>
            </a:r>
            <a:r>
              <a:rPr lang="en-US" sz="30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noblesses</a:t>
            </a: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(relatively) emerged, but with the same proclivity toward arrogance and spiritual attitude as their predecessors.</a:t>
            </a:r>
            <a:endParaRPr lang="en-US" sz="3000" b="1" dirty="0">
              <a:solidFill>
                <a:srgbClr val="FFFFCC"/>
              </a:solidFill>
            </a:endParaRPr>
          </a:p>
        </p:txBody>
      </p:sp>
    </p:spTree>
    <p:extLst>
      <p:ext uri="{BB962C8B-B14F-4D97-AF65-F5344CB8AC3E}">
        <p14:creationId xmlns:p14="http://schemas.microsoft.com/office/powerpoint/2010/main" val="19938688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386499" y="720089"/>
            <a:ext cx="11151909" cy="5456873"/>
          </a:xfrm>
        </p:spPr>
        <p:txBody>
          <a:bodyPr>
            <a:noAutofit/>
          </a:bodyPr>
          <a:lstStyle/>
          <a:p>
            <a:pPr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According to Ezek 11:14–16, they had no understanding of their rich religious heritage and no sensitivity or pity for their deported country folk.</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According to Jer 44:1, Jewish settlements were established in Egypt in a series of sites: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Pathros</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Migdol</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Tahpanhes</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Memphis. However, thanks to the discovery of numerous papyri, the best known is the military colony that existed on the island of Elephantine on the Nile. How these people got there we do not know; some may have arrived as early as the time of Manasseh. </a:t>
            </a:r>
            <a:endParaRPr lang="en-US" sz="3200" b="1" dirty="0"/>
          </a:p>
        </p:txBody>
      </p:sp>
    </p:spTree>
    <p:extLst>
      <p:ext uri="{BB962C8B-B14F-4D97-AF65-F5344CB8AC3E}">
        <p14:creationId xmlns:p14="http://schemas.microsoft.com/office/powerpoint/2010/main" val="23537920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386499" y="1245869"/>
            <a:ext cx="11151909" cy="4931093"/>
          </a:xfrm>
        </p:spPr>
        <p:txBody>
          <a:bodyPr>
            <a:noAutofit/>
          </a:bodyPr>
          <a:lstStyle/>
          <a:p>
            <a:pPr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These papyri reveal relative autonomy in internal social affairs. The religious climate was syncretistic. The Passover and Sabbaths were celebrated to YHWH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yhw</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and a temple was built for him, but many other deities were also invoked: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Eshem</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Beth-El,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Anath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Beth-El, Sati, Nebo,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Anathyahu</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Knubh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ANET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pp. 491–92). </a:t>
            </a:r>
            <a:endParaRPr lang="en-US" sz="3200" b="1" dirty="0"/>
          </a:p>
        </p:txBody>
      </p:sp>
    </p:spTree>
    <p:extLst>
      <p:ext uri="{BB962C8B-B14F-4D97-AF65-F5344CB8AC3E}">
        <p14:creationId xmlns:p14="http://schemas.microsoft.com/office/powerpoint/2010/main" val="138389075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ChangeArrowheads="1"/>
          </p:cNvSpPr>
          <p:nvPr>
            <p:ph type="title"/>
          </p:nvPr>
        </p:nvSpPr>
        <p:spPr>
          <a:xfrm>
            <a:off x="152400" y="593889"/>
            <a:ext cx="2138612" cy="5235411"/>
          </a:xfrm>
        </p:spPr>
        <p:txBody>
          <a:bodyPr>
            <a:normAutofit/>
          </a:bodyPr>
          <a:lstStyle/>
          <a:p>
            <a:pPr eaLnBrk="1" hangingPunct="1">
              <a:defRPr/>
            </a:pPr>
            <a:r>
              <a:rPr lang="en-US" sz="3200" b="1" dirty="0">
                <a:solidFill>
                  <a:srgbClr val="FFFFCC"/>
                </a:solidFill>
                <a:latin typeface="+mn-lt"/>
                <a:ea typeface="SBL BibLit" panose="02000000000000000000" pitchFamily="2" charset="-79"/>
                <a:cs typeface="SBL BibLit" panose="02000000000000000000" pitchFamily="2" charset="-79"/>
              </a:rPr>
              <a:t>The Babylonian Empire</a:t>
            </a:r>
          </a:p>
        </p:txBody>
      </p:sp>
      <p:pic>
        <p:nvPicPr>
          <p:cNvPr id="18435" name="Picture 3" descr="babylon_ma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1012" y="-342900"/>
            <a:ext cx="9636706" cy="730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5-Point Star 1"/>
          <p:cNvSpPr/>
          <p:nvPr/>
        </p:nvSpPr>
        <p:spPr>
          <a:xfrm>
            <a:off x="8877693" y="3940404"/>
            <a:ext cx="457200" cy="381000"/>
          </a:xfrm>
          <a:prstGeom prst="star5">
            <a:avLst/>
          </a:prstGeom>
          <a:solidFill>
            <a:srgbClr val="7030A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5-Point Star 4"/>
          <p:cNvSpPr/>
          <p:nvPr/>
        </p:nvSpPr>
        <p:spPr>
          <a:xfrm>
            <a:off x="4894625" y="4456371"/>
            <a:ext cx="457200" cy="381000"/>
          </a:xfrm>
          <a:prstGeom prst="star5">
            <a:avLst/>
          </a:prstGeom>
          <a:solidFill>
            <a:srgbClr val="7030A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5-Point Star 5"/>
          <p:cNvSpPr/>
          <p:nvPr/>
        </p:nvSpPr>
        <p:spPr>
          <a:xfrm>
            <a:off x="2898106" y="5829300"/>
            <a:ext cx="457200" cy="381000"/>
          </a:xfrm>
          <a:prstGeom prst="star5">
            <a:avLst/>
          </a:prstGeom>
          <a:solidFill>
            <a:srgbClr val="7030A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4170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ChangeArrowheads="1"/>
          </p:cNvSpPr>
          <p:nvPr>
            <p:ph type="title"/>
          </p:nvPr>
        </p:nvSpPr>
        <p:spPr>
          <a:xfrm>
            <a:off x="546755" y="717697"/>
            <a:ext cx="2271074" cy="5485139"/>
          </a:xfrm>
        </p:spPr>
        <p:txBody>
          <a:bodyPr>
            <a:normAutofit/>
          </a:bodyPr>
          <a:lstStyle/>
          <a:p>
            <a:pPr eaLnBrk="1" hangingPunct="1">
              <a:defRPr/>
            </a:pPr>
            <a:r>
              <a:rPr lang="en-US" sz="3200" b="1" dirty="0">
                <a:solidFill>
                  <a:srgbClr val="FFFFCC"/>
                </a:solidFill>
                <a:latin typeface="+mn-lt"/>
                <a:ea typeface="SBL BibLit" panose="02000000000000000000" pitchFamily="2" charset="-79"/>
                <a:cs typeface="SBL BibLit" panose="02000000000000000000" pitchFamily="2" charset="-79"/>
              </a:rPr>
              <a:t>Judah </a:t>
            </a:r>
            <a:br>
              <a:rPr lang="en-US" sz="3200" b="1" dirty="0">
                <a:solidFill>
                  <a:srgbClr val="FFFFCC"/>
                </a:solidFill>
                <a:latin typeface="+mn-lt"/>
                <a:ea typeface="SBL BibLit" panose="02000000000000000000" pitchFamily="2" charset="-79"/>
                <a:cs typeface="SBL BibLit" panose="02000000000000000000" pitchFamily="2" charset="-79"/>
              </a:rPr>
            </a:br>
            <a:r>
              <a:rPr lang="en-US" sz="3200" b="1" dirty="0">
                <a:solidFill>
                  <a:srgbClr val="FFFFCC"/>
                </a:solidFill>
                <a:latin typeface="+mn-lt"/>
                <a:ea typeface="SBL BibLit" panose="02000000000000000000" pitchFamily="2" charset="-79"/>
                <a:cs typeface="SBL BibLit" panose="02000000000000000000" pitchFamily="2" charset="-79"/>
              </a:rPr>
              <a:t>During </a:t>
            </a:r>
            <a:br>
              <a:rPr lang="en-US" sz="3200" b="1" dirty="0">
                <a:solidFill>
                  <a:srgbClr val="FFFFCC"/>
                </a:solidFill>
                <a:latin typeface="+mn-lt"/>
                <a:ea typeface="SBL BibLit" panose="02000000000000000000" pitchFamily="2" charset="-79"/>
                <a:cs typeface="SBL BibLit" panose="02000000000000000000" pitchFamily="2" charset="-79"/>
              </a:rPr>
            </a:br>
            <a:r>
              <a:rPr lang="en-US" sz="3200" b="1" dirty="0">
                <a:solidFill>
                  <a:srgbClr val="FFFFCC"/>
                </a:solidFill>
                <a:latin typeface="+mn-lt"/>
                <a:ea typeface="SBL BibLit" panose="02000000000000000000" pitchFamily="2" charset="-79"/>
                <a:cs typeface="SBL BibLit" panose="02000000000000000000" pitchFamily="2" charset="-79"/>
              </a:rPr>
              <a:t>the Exile</a:t>
            </a:r>
          </a:p>
        </p:txBody>
      </p:sp>
      <p:pic>
        <p:nvPicPr>
          <p:cNvPr id="20483" name="Picture 4" descr="scan00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356474" y="274638"/>
            <a:ext cx="9617924" cy="6427820"/>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7662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510618" y="937259"/>
            <a:ext cx="11170763" cy="5366915"/>
          </a:xfrm>
        </p:spPr>
        <p:txBody>
          <a:bodyPr>
            <a:normAutofit/>
          </a:bodyPr>
          <a:lstStyle/>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	The Book of the Kings of Israel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sfr</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mlky</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yśrʾl</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Chron 9:1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Contents: all Israel was enrolled by genealogies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hiṯyaḥĕsśu</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they are written in. . . . </a:t>
            </a:r>
          </a:p>
          <a:p>
            <a:pPr marL="91440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Cf. Neh 7:5</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sēfer</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hayyaḥas</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document of the genealogy.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Chron 20:34 (Jehoshaphat)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Contents: the rest of the first and last deeds.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p>
        </p:txBody>
      </p:sp>
    </p:spTree>
    <p:extLst>
      <p:ext uri="{BB962C8B-B14F-4D97-AF65-F5344CB8AC3E}">
        <p14:creationId xmlns:p14="http://schemas.microsoft.com/office/powerpoint/2010/main" val="82037067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194310" y="857250"/>
            <a:ext cx="11612880" cy="5615268"/>
          </a:xfrm>
        </p:spPr>
        <p:txBody>
          <a:bodyPr>
            <a:noAutofit/>
          </a:bodyPr>
          <a:lstStyle/>
          <a:p>
            <a:pPr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Jeremiah ministered in Jerusalem to the very end in 586 BC warning his fellow Judaeans of the imminent fall of Jerusalem. After his prophecies had been fulfilled his countrymen dragged him off to Egypt against his will. The primary audience of his junior contemporary, Ezekiel, was the community of Jews in Babylon. </a:t>
            </a:r>
          </a:p>
          <a:p>
            <a:pPr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Mesopotamia had long been the beneficiary of forced Israelite immigration. According to neo-Assyrian records hundreds of thousands of citizens from the northern kingdom had been dispersed throughout the empire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ANET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pp. 283,288; cf. 2 Kgs 17:6). </a:t>
            </a:r>
            <a:endParaRPr lang="en-US" sz="3200" b="1" dirty="0"/>
          </a:p>
        </p:txBody>
      </p:sp>
    </p:spTree>
    <p:extLst>
      <p:ext uri="{BB962C8B-B14F-4D97-AF65-F5344CB8AC3E}">
        <p14:creationId xmlns:p14="http://schemas.microsoft.com/office/powerpoint/2010/main" val="10503907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564776" y="555812"/>
            <a:ext cx="10963836" cy="5916706"/>
          </a:xfrm>
        </p:spPr>
        <p:txBody>
          <a:bodyPr>
            <a:noAutofit/>
          </a:bodyPr>
          <a:lstStyle/>
          <a:p>
            <a:pPr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Nebuchadnezzar continued this policy with the Judaeans, bringing the cream of the population to Babylon and settlements nearby—instead of scattering them. </a:t>
            </a:r>
          </a:p>
          <a:p>
            <a:pPr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Several objectives drove these policies</a:t>
            </a:r>
          </a:p>
          <a:p>
            <a:pPr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to break down bonds of nationality and resistance; </a:t>
            </a:r>
          </a:p>
          <a:p>
            <a:pPr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to destroy political structures by removing civil and religious leaders; </a:t>
            </a:r>
          </a:p>
          <a:p>
            <a:pPr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to provide conscripts for the Babylonian army; </a:t>
            </a:r>
          </a:p>
          <a:p>
            <a:pPr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to bolster the economy of Babylon. Many questions remain concerning the exilic social scene, but we may piece together certain features.</a:t>
            </a:r>
            <a:endParaRPr lang="en-US" sz="3200" b="1" dirty="0"/>
          </a:p>
        </p:txBody>
      </p:sp>
    </p:spTree>
    <p:extLst>
      <p:ext uri="{BB962C8B-B14F-4D97-AF65-F5344CB8AC3E}">
        <p14:creationId xmlns:p14="http://schemas.microsoft.com/office/powerpoint/2010/main" val="420020828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564776" y="439271"/>
            <a:ext cx="10963836" cy="6033247"/>
          </a:xfrm>
        </p:spPr>
        <p:txBody>
          <a:bodyPr>
            <a:noAutofit/>
          </a:bodyPr>
          <a:lstStyle/>
          <a:p>
            <a:pPr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First, although Jehoiachin lasted on the throne of David only three months, after the initial humiliation of deportation, he seems to have fared relatively well in Babylon. Babylonian inscriptions referring to him as “the king of the land of Judah,” report that he and his sons received rations from the royal storehouses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ANET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p. 308). </a:t>
            </a:r>
          </a:p>
          <a:p>
            <a:pPr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Whether this was favorable treatment for good behavior or to keep the pressure on Zedekiah back home, or treatment common for all foreign kings residing in Babylon is unclear. Storage jars probably dated from this period have been discovered in several Judaean sites bearing the inscription, “belonging to Eliakim steward of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Yaukin</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3200" b="1" dirty="0"/>
          </a:p>
        </p:txBody>
      </p:sp>
    </p:spTree>
    <p:extLst>
      <p:ext uri="{BB962C8B-B14F-4D97-AF65-F5344CB8AC3E}">
        <p14:creationId xmlns:p14="http://schemas.microsoft.com/office/powerpoint/2010/main" val="214116805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502024" y="770965"/>
            <a:ext cx="11026588" cy="5701553"/>
          </a:xfrm>
        </p:spPr>
        <p:txBody>
          <a:bodyPr>
            <a:noAutofit/>
          </a:bodyPr>
          <a:lstStyle/>
          <a:p>
            <a:pPr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These suggest either that the king continued to hold title to crown properties, or that people in Judah continued to look to him as legitimate ruler, Zedekiah being viewed merely as regent. Ezekiel insulted Zedekiah by insisting on dating his oracles after the time of the deportation, rather than Zedekiah’s accession. (Ezek 1:2; 33:21; 40:1. Cf. 8:1; 20:1). </a:t>
            </a:r>
          </a:p>
          <a:p>
            <a:pPr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we see evidence that pride in the Davidic stock continued even after the exile by the identification of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Sheshbazzar</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as “prince of Judah,” in Ezra 1:8. </a:t>
            </a:r>
            <a:endParaRPr lang="en-US" sz="3200" b="1" dirty="0"/>
          </a:p>
        </p:txBody>
      </p:sp>
    </p:spTree>
    <p:extLst>
      <p:ext uri="{BB962C8B-B14F-4D97-AF65-F5344CB8AC3E}">
        <p14:creationId xmlns:p14="http://schemas.microsoft.com/office/powerpoint/2010/main" val="101731384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479164" y="824753"/>
            <a:ext cx="11026588" cy="6033247"/>
          </a:xfrm>
        </p:spPr>
        <p:txBody>
          <a:bodyPr>
            <a:noAutofit/>
          </a:bodyPr>
          <a:lstStyle/>
          <a:p>
            <a:pPr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fact, despite Jeremiah’s pronouncements against Jehoiachin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Coniah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elsewhere also Jeconiah) in 22:24, the prophets never lost hope in the line, and Jehoiachin remained the critical link (Jer 23:5–6; Ezek 34:23–24; 37:24; Hag 2:23; Zech 4:6–9; 6:9–15).</a:t>
            </a:r>
          </a:p>
          <a:p>
            <a:pPr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Psalm 137 locates the Judaean exiles generally “by the rivers of Babylon.” Ezekiel’s ministry focused on one specific community, Tel Abib, by the Chebar Canal. Although humiliated by the experience of deportation, there are no indications of economic hardship among the exiles. Daniel 1 indicates that some Judaeans quickly distinguished themselves and rose to the top in the Babylonian court.</a:t>
            </a:r>
            <a:endParaRPr lang="en-US" sz="3200" b="1" dirty="0">
              <a:solidFill>
                <a:srgbClr val="FFFFCC"/>
              </a:solidFill>
            </a:endParaRPr>
          </a:p>
        </p:txBody>
      </p:sp>
    </p:spTree>
    <p:extLst>
      <p:ext uri="{BB962C8B-B14F-4D97-AF65-F5344CB8AC3E}">
        <p14:creationId xmlns:p14="http://schemas.microsoft.com/office/powerpoint/2010/main" val="118519972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564776" y="555812"/>
            <a:ext cx="10963836" cy="5916706"/>
          </a:xfrm>
        </p:spPr>
        <p:txBody>
          <a:bodyPr>
            <a:noAutofit/>
          </a:bodyPr>
          <a:lstStyle/>
          <a:p>
            <a:pPr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Documents of the village of Al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Yahuda</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south of Babylon from the middle of the sixth century and the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Murashu</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Archive from the last half of the fifth century BC suggest they quickly got involved in mercantile and banking enterprises. </a:t>
            </a:r>
          </a:p>
          <a:p>
            <a:pPr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Within a couple of generations the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Murashu</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family at least must have become wealthy. According to Jer 29:5–7, the exiles seem to have engaged in agriculture. In fact, they flourished so well, that when Cyrus issued his decree in 539 BC permitting the Judaeans to return to Jerusalem, many preferred not to go.</a:t>
            </a:r>
            <a:endParaRPr lang="en-US" sz="3200" b="1" dirty="0"/>
          </a:p>
        </p:txBody>
      </p:sp>
    </p:spTree>
    <p:extLst>
      <p:ext uri="{BB962C8B-B14F-4D97-AF65-F5344CB8AC3E}">
        <p14:creationId xmlns:p14="http://schemas.microsoft.com/office/powerpoint/2010/main" val="320037467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564776" y="822960"/>
            <a:ext cx="10963836" cy="5649558"/>
          </a:xfrm>
        </p:spPr>
        <p:txBody>
          <a:bodyPr>
            <a:noAutofit/>
          </a:bodyPr>
          <a:lstStyle/>
          <a:p>
            <a:pPr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Even though the Judaean exiles integrated quickly into the Babylonian economy, they managed to remain a distinct ethnic and social community. </a:t>
            </a:r>
          </a:p>
          <a:p>
            <a:pPr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References to Jehoiachin of the house of David and the existence of elders of the people/Israel attest to their communal self-consciousness. </a:t>
            </a:r>
          </a:p>
          <a:p>
            <a:pPr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sense of ethnic cohesiveness was promoted and/or reflected in the careful keeping of family records (Ezra 2; Nehemiah 1) and continued communication with Jerusalem, especially before the fall of the city (Jeremiah 29). </a:t>
            </a:r>
            <a:endParaRPr lang="en-US" sz="3200" dirty="0"/>
          </a:p>
        </p:txBody>
      </p:sp>
    </p:spTree>
    <p:extLst>
      <p:ext uri="{BB962C8B-B14F-4D97-AF65-F5344CB8AC3E}">
        <p14:creationId xmlns:p14="http://schemas.microsoft.com/office/powerpoint/2010/main" val="354268224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564776" y="685800"/>
            <a:ext cx="10963836" cy="5786718"/>
          </a:xfrm>
        </p:spPr>
        <p:txBody>
          <a:bodyPr>
            <a:noAutofit/>
          </a:bodyPr>
          <a:lstStyle/>
          <a:p>
            <a:pPr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Although we have no record of a Temple for YHWH in Babylon, it appears that externally, at least, Israelite religious institutions like circumcision and the Sabbaths were maintained (Cf. Isa 56:2–4; 58:13; Ezekiel 44–46). </a:t>
            </a:r>
          </a:p>
          <a:p>
            <a:pPr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From the prophecies of Ezekiel, however, we learn that the underlying spiritual condition was much different. The people seem to have brought all their apostatizing baggage with them, including their tendencies toward idolatry and all kinds of social evils (Ezekiel 18).</a:t>
            </a:r>
            <a:endParaRPr lang="en-US" sz="3200" b="1" dirty="0"/>
          </a:p>
        </p:txBody>
      </p:sp>
    </p:spTree>
    <p:extLst>
      <p:ext uri="{BB962C8B-B14F-4D97-AF65-F5344CB8AC3E}">
        <p14:creationId xmlns:p14="http://schemas.microsoft.com/office/powerpoint/2010/main" val="97049370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461906" y="941294"/>
            <a:ext cx="10963836" cy="5916706"/>
          </a:xfrm>
        </p:spPr>
        <p:txBody>
          <a:bodyPr>
            <a:normAutofit/>
          </a:bodyPr>
          <a:lstStyle/>
          <a:p>
            <a:pPr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truth, the exiles suffered from a condition of intense theological shock. Even though the prophets had justifiably denounced the people of Judah for their idolatrous and socially criminal ways, throughout the Babylonian crisis the people had maintained confidence in YHWH’s obligation to rescue them. </a:t>
            </a:r>
          </a:p>
          <a:p>
            <a:pPr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keeping with standard ancient Near Eastern perspectives, this sense of security was based upon the conviction of an inseparable bond among national patron deity (YHWH), territory (land of Canaan), and people (nation of Israel), as reflected in the following “indestructible” triangle.</a:t>
            </a:r>
            <a:endParaRPr lang="en-US" sz="3200" b="1" dirty="0"/>
          </a:p>
        </p:txBody>
      </p:sp>
    </p:spTree>
    <p:extLst>
      <p:ext uri="{BB962C8B-B14F-4D97-AF65-F5344CB8AC3E}">
        <p14:creationId xmlns:p14="http://schemas.microsoft.com/office/powerpoint/2010/main" val="109505031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519056" y="924261"/>
            <a:ext cx="10963836" cy="6051177"/>
          </a:xfrm>
        </p:spPr>
        <p:txBody>
          <a:bodyPr>
            <a:normAutofit fontScale="92500" lnSpcReduction="20000"/>
          </a:bodyPr>
          <a:lstStyle/>
          <a:p>
            <a:pPr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More specifically, however, Israelite confidence in YHWH was founded upon an official orthodoxy, resting on four immutable propositions, four pillars of divine promise: The irrevocability of YHWH’s covenant with Israel (Sinai), YHWH’s ownership of the land of Canaan, YHWH’s eternal covenant with David, and YHWH’s residence in Jerusalem, the place he chose for his name to dwell. </a:t>
            </a:r>
          </a:p>
          <a:p>
            <a:pPr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nearer the forces of Nebuchadnezzar came, the more the people clung to the promises of God. </a:t>
            </a:r>
            <a:endParaRPr lang="en-US" dirty="0"/>
          </a:p>
        </p:txBody>
      </p:sp>
    </p:spTree>
    <p:extLst>
      <p:ext uri="{BB962C8B-B14F-4D97-AF65-F5344CB8AC3E}">
        <p14:creationId xmlns:p14="http://schemas.microsoft.com/office/powerpoint/2010/main" val="16909733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641022" y="902970"/>
            <a:ext cx="11040359" cy="5827767"/>
          </a:xfrm>
        </p:spPr>
        <p:txBody>
          <a:bodyPr>
            <a:normAutofit fontScale="92500" lnSpcReduction="10000"/>
          </a:bodyPr>
          <a:lstStyle/>
          <a:p>
            <a:pPr marL="0" marR="0" indent="0">
              <a:lnSpc>
                <a:spcPct val="120000"/>
              </a:lnSpc>
              <a:spcBef>
                <a:spcPts val="0"/>
              </a:spcBef>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(e)	On the Records of the Kings of Israel (</a:t>
            </a:r>
            <a:r>
              <a:rPr lang="en-US" sz="35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ʿl</a:t>
            </a:r>
            <a:r>
              <a:rPr lang="en-US" sz="35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5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dbry</a:t>
            </a:r>
            <a:r>
              <a:rPr lang="en-US" sz="35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5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mlky</a:t>
            </a:r>
            <a:r>
              <a:rPr lang="en-US" sz="35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5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yśrʾl</a:t>
            </a: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r>
              <a:rPr lang="en-US" sz="35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228600" algn="l"/>
                <a:tab pos="457200" algn="l"/>
                <a:tab pos="685800" algn="l"/>
                <a:tab pos="914400" algn="l"/>
                <a:tab pos="1143000" algn="l"/>
                <a:tab pos="1371600" algn="l"/>
                <a:tab pos="16002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Chron 33:18 (Manasseh) </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10000"/>
              </a:lnSpc>
              <a:spcBef>
                <a:spcPts val="0"/>
              </a:spcBef>
              <a:spcAft>
                <a:spcPts val="1200"/>
              </a:spcAft>
              <a:buNone/>
              <a:tabLst>
                <a:tab pos="228600" algn="l"/>
                <a:tab pos="457200" algn="l"/>
                <a:tab pos="685800" algn="l"/>
                <a:tab pos="914400" algn="l"/>
                <a:tab pos="1143000" algn="l"/>
                <a:tab pos="1371600" algn="l"/>
                <a:tab pos="16002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Contents: the rest of his deeds, his prayer to his God, 		and the words of the seers who spoke to him in the 		name of YHWH.</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228600" algn="l"/>
                <a:tab pos="457200" algn="l"/>
                <a:tab pos="685800" algn="l"/>
                <a:tab pos="914400" algn="l"/>
                <a:tab pos="1143000" algn="l"/>
                <a:tab pos="1371600" algn="l"/>
                <a:tab pos="16002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(f)		The Interpretation of the Book of the Kings </a:t>
            </a:r>
          </a:p>
          <a:p>
            <a:pPr marL="0" marR="0" indent="0">
              <a:lnSpc>
                <a:spcPct val="120000"/>
              </a:lnSpc>
              <a:spcBef>
                <a:spcPts val="0"/>
              </a:spcBef>
              <a:buNone/>
              <a:tabLst>
                <a:tab pos="228600" algn="l"/>
                <a:tab pos="457200" algn="l"/>
                <a:tab pos="685800" algn="l"/>
                <a:tab pos="914400" algn="l"/>
                <a:tab pos="1143000" algn="l"/>
                <a:tab pos="1371600" algn="l"/>
                <a:tab pos="1600200" algn="l"/>
              </a:tabLst>
            </a:pPr>
            <a:r>
              <a:rPr lang="en-US" sz="35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r>
              <a:rPr lang="en-US" sz="35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mdrs</a:t>
            </a:r>
            <a:r>
              <a:rPr lang="en-US" sz="35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5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sfr</a:t>
            </a:r>
            <a:r>
              <a:rPr lang="en-US" sz="35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5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hmlkym</a:t>
            </a: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228600" algn="l"/>
                <a:tab pos="457200" algn="l"/>
                <a:tab pos="685800" algn="l"/>
                <a:tab pos="914400" algn="l"/>
                <a:tab pos="1143000" algn="l"/>
                <a:tab pos="1371600" algn="l"/>
                <a:tab pos="16002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Chron 24:27 (Joash) </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228600" algn="l"/>
                <a:tab pos="457200" algn="l"/>
                <a:tab pos="685800" algn="l"/>
                <a:tab pos="914400" algn="l"/>
                <a:tab pos="1143000" algn="l"/>
                <a:tab pos="1371600" algn="l"/>
                <a:tab pos="16002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Contents: his sons, the many oracles against him, </a:t>
            </a:r>
          </a:p>
          <a:p>
            <a:pPr marL="0" marR="0" indent="0">
              <a:lnSpc>
                <a:spcPct val="120000"/>
              </a:lnSpc>
              <a:spcBef>
                <a:spcPts val="0"/>
              </a:spcBef>
              <a:buNone/>
              <a:tabLst>
                <a:tab pos="228600" algn="l"/>
                <a:tab pos="457200" algn="l"/>
                <a:tab pos="685800" algn="l"/>
                <a:tab pos="914400" algn="l"/>
                <a:tab pos="1143000" algn="l"/>
                <a:tab pos="1371600" algn="l"/>
                <a:tab pos="1600200" algn="l"/>
              </a:tabLst>
            </a:pPr>
            <a:r>
              <a:rPr lang="en-US" sz="35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rebuilding of the house of God.</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228600" algn="l"/>
                <a:tab pos="457200" algn="l"/>
                <a:tab pos="685800" algn="l"/>
                <a:tab pos="914400" algn="l"/>
                <a:tab pos="1143000" algn="l"/>
                <a:tab pos="1371600" algn="l"/>
                <a:tab pos="1600200" algn="l"/>
              </a:tabLst>
            </a:pP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057773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02213-3F7C-B189-E43A-7B0281F78465}"/>
              </a:ext>
            </a:extLst>
          </p:cNvPr>
          <p:cNvSpPr>
            <a:spLocks noGrp="1"/>
          </p:cNvSpPr>
          <p:nvPr>
            <p:ph type="title"/>
          </p:nvPr>
        </p:nvSpPr>
        <p:spPr/>
        <p:txBody>
          <a:bodyPr/>
          <a:lstStyle/>
          <a:p>
            <a:endParaRPr lang="en-US"/>
          </a:p>
        </p:txBody>
      </p:sp>
      <p:pic>
        <p:nvPicPr>
          <p:cNvPr id="5" name="Content Placeholder 4" descr="Shape&#10;&#10;Description automatically generated with low confidence">
            <a:extLst>
              <a:ext uri="{FF2B5EF4-FFF2-40B4-BE49-F238E27FC236}">
                <a16:creationId xmlns:a16="http://schemas.microsoft.com/office/drawing/2014/main" id="{E2D551E9-7BA4-6342-9A34-5B32E402CE5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16437" y="200158"/>
            <a:ext cx="10637363" cy="6457683"/>
          </a:xfrm>
        </p:spPr>
      </p:pic>
    </p:spTree>
    <p:extLst>
      <p:ext uri="{BB962C8B-B14F-4D97-AF65-F5344CB8AC3E}">
        <p14:creationId xmlns:p14="http://schemas.microsoft.com/office/powerpoint/2010/main" val="416959544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506505" y="1047302"/>
            <a:ext cx="11178989" cy="5916706"/>
          </a:xfrm>
        </p:spPr>
        <p:txBody>
          <a:bodyPr>
            <a:normAutofit fontScale="77500" lnSpcReduction="20000"/>
          </a:bodyPr>
          <a:lstStyle/>
          <a:p>
            <a:pPr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Jerusalem fell, the Davidic house was cut off, the Temple was razed, and the nation was exiled from the land. The spiritual fallout was more difficult to deal with than the physical. </a:t>
            </a:r>
          </a:p>
          <a:p>
            <a:pPr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Nebuchadnezzar’s victory left the Judaeans emotionally devastated, raising many questions about YHWH––questions of divine impotence, betrayal, abandonment. Based on appearances, Marduk, the God of Babylon, had prevailed. Ezekiel faced an audience that was disillusioned, cynical, bitter, and angry. The house of rebellion had collapsed, with no one to rescue them.</a:t>
            </a:r>
            <a:endParaRPr lang="en-US" sz="4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225692029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9CFCB-A560-38CF-49B0-15551AF23F9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BA2B3DB-34A1-A39D-6EF7-177E40F569C1}"/>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47226518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552107"/>
            <a:ext cx="10341427" cy="5573080"/>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1766851" y="1688964"/>
            <a:ext cx="8484124" cy="3299365"/>
          </a:xfrm>
          <a:prstGeom prst="rect">
            <a:avLst/>
          </a:prstGeom>
          <a:noFill/>
        </p:spPr>
        <p:txBody>
          <a:bodyPr wrap="square" rtlCol="0">
            <a:spAutoFit/>
          </a:bodyPr>
          <a:lstStyle/>
          <a:p>
            <a:pPr algn="ctr"/>
            <a:r>
              <a:rPr lang="en-US" sz="4800" b="1" dirty="0">
                <a:solidFill>
                  <a:srgbClr val="1E0000"/>
                </a:solidFill>
                <a:latin typeface="Matura MT Script Capitals" panose="03020802060602070202" pitchFamily="66" charset="0"/>
              </a:rPr>
              <a:t>Lesson 22</a:t>
            </a:r>
          </a:p>
          <a:p>
            <a:pPr marL="0" marR="0" algn="ctr">
              <a:lnSpc>
                <a:spcPct val="107000"/>
              </a:lnSpc>
              <a:spcBef>
                <a:spcPts val="0"/>
              </a:spcBef>
              <a:spcAft>
                <a:spcPts val="0"/>
              </a:spcAft>
              <a:tabLst>
                <a:tab pos="228600" algn="l"/>
                <a:tab pos="457200" algn="l"/>
                <a:tab pos="685800" algn="l"/>
                <a:tab pos="914400" algn="l"/>
                <a:tab pos="1143000" algn="l"/>
                <a:tab pos="1371600" algn="l"/>
                <a:tab pos="1600200" algn="l"/>
              </a:tabLst>
            </a:pPr>
            <a:r>
              <a:rPr lang="en-US" sz="4000" b="1" dirty="0">
                <a:solidFill>
                  <a:srgbClr val="1E0000"/>
                </a:solidFill>
                <a:effectLst/>
                <a:latin typeface="Matura MT Script Capitals" panose="03020802060602070202" pitchFamily="66" charset="0"/>
                <a:ea typeface="Calibri" panose="020F0502020204030204" pitchFamily="34" charset="0"/>
                <a:cs typeface="Calibri" panose="020F0502020204030204" pitchFamily="34" charset="0"/>
              </a:rPr>
              <a:t>The Ultimate Triumph of Glory and Grace</a:t>
            </a:r>
          </a:p>
          <a:p>
            <a:pPr marL="0" marR="0" algn="ctr">
              <a:lnSpc>
                <a:spcPct val="107000"/>
              </a:lnSpc>
              <a:spcBef>
                <a:spcPts val="0"/>
              </a:spcBef>
              <a:spcAft>
                <a:spcPts val="0"/>
              </a:spcAft>
              <a:tabLst>
                <a:tab pos="228600" algn="l"/>
                <a:tab pos="457200" algn="l"/>
                <a:tab pos="685800" algn="l"/>
                <a:tab pos="914400" algn="l"/>
                <a:tab pos="1143000" algn="l"/>
                <a:tab pos="1371600" algn="l"/>
                <a:tab pos="1600200" algn="l"/>
              </a:tabLst>
            </a:pPr>
            <a:r>
              <a:rPr lang="en-US" sz="4000" b="1" dirty="0">
                <a:solidFill>
                  <a:srgbClr val="1E0000"/>
                </a:solidFill>
                <a:effectLst/>
                <a:latin typeface="Matura MT Script Capitals" panose="03020802060602070202" pitchFamily="66" charset="0"/>
                <a:ea typeface="Calibri" panose="020F0502020204030204" pitchFamily="34" charset="0"/>
                <a:cs typeface="Calibri" panose="020F0502020204030204" pitchFamily="34" charset="0"/>
              </a:rPr>
              <a:t>in the Wake of Jerusalem’s Fall</a:t>
            </a:r>
            <a:endParaRPr lang="en-US" sz="4000" dirty="0">
              <a:solidFill>
                <a:srgbClr val="1E0000"/>
              </a:solidFill>
              <a:effectLst/>
              <a:latin typeface="Matura MT Script Capitals" panose="03020802060602070202" pitchFamily="66" charset="0"/>
              <a:ea typeface="Calibri" panose="020F0502020204030204" pitchFamily="34" charset="0"/>
              <a:cs typeface="Arial" panose="020B0604020202020204" pitchFamily="34" charset="0"/>
            </a:endParaRPr>
          </a:p>
          <a:p>
            <a:pPr algn="ctr"/>
            <a:r>
              <a:rPr lang="en-US" sz="3200" dirty="0">
                <a:solidFill>
                  <a:srgbClr val="1E0000"/>
                </a:solidFill>
                <a:effectLst/>
                <a:latin typeface="Matura MT Script Capitals" panose="03020802060602070202" pitchFamily="66" charset="0"/>
                <a:ea typeface="Calibri" panose="020F0502020204030204" pitchFamily="34" charset="0"/>
              </a:rPr>
              <a:t>(Daniel)</a:t>
            </a:r>
            <a:endParaRPr lang="en-US" sz="5400" dirty="0">
              <a:solidFill>
                <a:srgbClr val="1E0000"/>
              </a:solidFill>
              <a:effectLst/>
              <a:latin typeface="Matura MT Script Capitals" panose="03020802060602070202" pitchFamily="66"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0892142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F9C17-2905-C9C8-9A20-5A3076A65CBA}"/>
              </a:ext>
            </a:extLst>
          </p:cNvPr>
          <p:cNvSpPr>
            <a:spLocks noGrp="1"/>
          </p:cNvSpPr>
          <p:nvPr>
            <p:ph type="title"/>
          </p:nvPr>
        </p:nvSpPr>
        <p:spPr>
          <a:xfrm>
            <a:off x="838200" y="765176"/>
            <a:ext cx="10515600" cy="719604"/>
          </a:xfrm>
        </p:spPr>
        <p:txBody>
          <a:bodyPr>
            <a:normAutofit/>
          </a:bodyPr>
          <a:lstStyle/>
          <a:p>
            <a:pPr>
              <a:tabLst>
                <a:tab pos="573088"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Book of Daniel: A Message for Exiles</a:t>
            </a:r>
            <a:endParaRPr lang="en-US" sz="3400" dirty="0">
              <a:solidFill>
                <a:srgbClr val="FFFFCC"/>
              </a:solidFill>
            </a:endParaRPr>
          </a:p>
        </p:txBody>
      </p:sp>
      <p:sp>
        <p:nvSpPr>
          <p:cNvPr id="3" name="Content Placeholder 2">
            <a:extLst>
              <a:ext uri="{FF2B5EF4-FFF2-40B4-BE49-F238E27FC236}">
                <a16:creationId xmlns:a16="http://schemas.microsoft.com/office/drawing/2014/main" id="{9EDA449B-6615-B299-5621-1A748DFF93EB}"/>
              </a:ext>
            </a:extLst>
          </p:cNvPr>
          <p:cNvSpPr>
            <a:spLocks noGrp="1"/>
          </p:cNvSpPr>
          <p:nvPr>
            <p:ph idx="1"/>
          </p:nvPr>
        </p:nvSpPr>
        <p:spPr>
          <a:xfrm>
            <a:off x="838200" y="1658471"/>
            <a:ext cx="10515600" cy="4518492"/>
          </a:xfrm>
        </p:spPr>
        <p:txBody>
          <a:bodyPr/>
          <a:lstStyle/>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Apart from the book of Ezekiel, which contains prophecies delivered to the exiles in Babylon, the only Biblical book that provides a window into the world of the remnant of God’s people there is the book of Daniel (though critical scholars are virtually unanimous in dating this book much later and dismissing the exilic impressions of the book as fictional).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371338800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564775" y="1108709"/>
            <a:ext cx="11304496" cy="5614819"/>
          </a:xfrm>
        </p:spPr>
        <p:txBody>
          <a:bodyPr>
            <a:no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Context of Daniel’s Royal Service</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spcAft>
                <a:spcPts val="600"/>
              </a:spcAft>
              <a:buNone/>
            </a:pPr>
            <a:r>
              <a:rPr lang="en-US" b="1" dirty="0">
                <a:solidFill>
                  <a:srgbClr val="FFFFCC"/>
                </a:solidFill>
                <a:effectLst/>
                <a:latin typeface="Calibri" panose="020F0502020204030204" pitchFamily="34" charset="0"/>
                <a:ea typeface="MS Gothic" panose="020B0609070205080204" pitchFamily="49" charset="-128"/>
              </a:rPr>
              <a:t>Unlike [the rest of] the prophetic books, the book of Daniel lacks a heading that introduces the prophet, describes the context of his ministry, and identifies the genre of the book. </a:t>
            </a:r>
          </a:p>
          <a:p>
            <a:pPr marL="0" indent="0">
              <a:lnSpc>
                <a:spcPct val="100000"/>
              </a:lnSpc>
              <a:spcBef>
                <a:spcPts val="0"/>
              </a:spcBef>
              <a:spcAft>
                <a:spcPts val="600"/>
              </a:spcAft>
              <a:buNone/>
            </a:pPr>
            <a:r>
              <a:rPr lang="en-US" b="1" dirty="0">
                <a:solidFill>
                  <a:srgbClr val="FFFFCC"/>
                </a:solidFill>
                <a:effectLst/>
                <a:latin typeface="Calibri" panose="020F0502020204030204" pitchFamily="34" charset="0"/>
                <a:ea typeface="MS Gothic" panose="020B0609070205080204" pitchFamily="49" charset="-128"/>
              </a:rPr>
              <a:t>Instead the book launches immediately into historical narrative, describing a dimension of the subjugation of Judah to the Babylonians not evident either in Jeremiah or 2 Kings. </a:t>
            </a:r>
          </a:p>
          <a:p>
            <a:pPr marL="0" indent="0">
              <a:lnSpc>
                <a:spcPct val="100000"/>
              </a:lnSpc>
              <a:spcBef>
                <a:spcPts val="0"/>
              </a:spcBef>
              <a:spcAft>
                <a:spcPts val="600"/>
              </a:spcAft>
              <a:buNone/>
            </a:pPr>
            <a:r>
              <a:rPr lang="en-US" b="1" dirty="0">
                <a:solidFill>
                  <a:srgbClr val="FFFFCC"/>
                </a:solidFill>
                <a:effectLst/>
                <a:latin typeface="Calibri" panose="020F0502020204030204" pitchFamily="34" charset="0"/>
                <a:ea typeface="MS Gothic" panose="020B0609070205080204" pitchFamily="49" charset="-128"/>
              </a:rPr>
              <a:t>In fact, Daniel’s name does not appear until v. 6, which includes him in a list along with three of his Jewish friends in Babylon. I take the biographical data provided by the book and the first verse in particular seriously</a:t>
            </a:r>
            <a:r>
              <a:rPr lang="en-US" b="1" dirty="0">
                <a:solidFill>
                  <a:srgbClr val="FFFFCC"/>
                </a:solidFill>
                <a:latin typeface="Calibri" panose="020F0502020204030204" pitchFamily="34" charset="0"/>
                <a:ea typeface="MS Gothic" panose="020B0609070205080204" pitchFamily="49" charset="-128"/>
              </a:rPr>
              <a:t>. T</a:t>
            </a:r>
            <a:r>
              <a:rPr lang="en-US" b="1" dirty="0">
                <a:solidFill>
                  <a:srgbClr val="FFFFCC"/>
                </a:solidFill>
                <a:effectLst/>
                <a:latin typeface="Calibri" panose="020F0502020204030204" pitchFamily="34" charset="0"/>
                <a:ea typeface="MS Gothic" panose="020B0609070205080204" pitchFamily="49" charset="-128"/>
              </a:rPr>
              <a:t>he professional service of Daniel spanned eight decades––minimally from 605 BC (1:1) to 538 BC (6:28). </a:t>
            </a:r>
            <a:endParaRPr lang="en-US" b="1" dirty="0">
              <a:solidFill>
                <a:srgbClr val="FFFFCC"/>
              </a:solidFill>
            </a:endParaRPr>
          </a:p>
        </p:txBody>
      </p:sp>
    </p:spTree>
    <p:extLst>
      <p:ext uri="{BB962C8B-B14F-4D97-AF65-F5344CB8AC3E}">
        <p14:creationId xmlns:p14="http://schemas.microsoft.com/office/powerpoint/2010/main" val="146190456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564775" y="880110"/>
            <a:ext cx="11178989" cy="5592408"/>
          </a:xfrm>
        </p:spPr>
        <p:txBody>
          <a:bodyPr>
            <a:no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rPr>
              <a:t>During this period the Babylonian Empire reached its zenith under Nebuchadnezzar, but quickly declined under Nabonidus, who had little interest in affairs of state, and was replaced by the Persian Empire, which gained ascendancy under Cyrus the Great. While Daniel was making his mark in the successive administrations, the Jewish exiles were settling down in their colony on the Chebar canal and elsewhere. </a:t>
            </a: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rPr>
              <a:t>Economically their condition seems to have been relatively favorable, for when Cyrus issued the decree in 538 allowing the Jews to return to Palestine, only a handful went.</a:t>
            </a:r>
            <a:endParaRPr lang="en-US" sz="3200" b="1" dirty="0">
              <a:solidFill>
                <a:srgbClr val="FFFFCC"/>
              </a:solidFill>
            </a:endParaRPr>
          </a:p>
        </p:txBody>
      </p:sp>
    </p:spTree>
    <p:extLst>
      <p:ext uri="{BB962C8B-B14F-4D97-AF65-F5344CB8AC3E}">
        <p14:creationId xmlns:p14="http://schemas.microsoft.com/office/powerpoint/2010/main" val="172517614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251012" y="834389"/>
            <a:ext cx="11528612" cy="5880175"/>
          </a:xfrm>
        </p:spPr>
        <p:txBody>
          <a:bodyPr>
            <a:normAutofit lnSpcReduction="10000"/>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ea typeface="MS Gothic" panose="020B0609070205080204" pitchFamily="49" charset="-128"/>
                <a:cs typeface="Calibri" panose="020F0502020204030204" pitchFamily="34" charset="0"/>
              </a:rPr>
              <a:t>2.	The Person Daniel</a:t>
            </a:r>
            <a:endParaRPr lang="en-US" sz="3200" b="1" dirty="0">
              <a:solidFill>
                <a:srgbClr val="FFFFCC"/>
              </a:solidFill>
              <a:effectLst/>
              <a:ea typeface="Calibri" panose="020F0502020204030204" pitchFamily="34" charset="0"/>
              <a:cs typeface="Arial" panose="020B0604020202020204" pitchFamily="34" charset="0"/>
            </a:endParaRPr>
          </a:p>
          <a:p>
            <a:pPr marL="457200" indent="0">
              <a:lnSpc>
                <a:spcPct val="100000"/>
              </a:lnSpc>
              <a:spcBef>
                <a:spcPts val="0"/>
              </a:spcBef>
              <a:spcAft>
                <a:spcPts val="600"/>
              </a:spcAft>
              <a:buNone/>
            </a:pPr>
            <a:r>
              <a:rPr lang="en-US" sz="3200" b="1" dirty="0">
                <a:solidFill>
                  <a:srgbClr val="FFFFCC"/>
                </a:solidFill>
                <a:effectLst/>
                <a:ea typeface="MS Gothic" panose="020B0609070205080204" pitchFamily="49" charset="-128"/>
              </a:rPr>
              <a:t>All we know of Daniel’s youth is that he was taken by Nebuchadnezzar to Babylon along with several other hostages in 605 BC (Jehoiakim’s third year, 1:1). Once in Babylon he, along with his three Jewish cohorts, quickly distinguished himself as a man of exceptional visage, character, and wisdom.</a:t>
            </a:r>
          </a:p>
          <a:p>
            <a:pPr marL="457200" indent="0">
              <a:lnSpc>
                <a:spcPct val="100000"/>
              </a:lnSpc>
              <a:spcBef>
                <a:spcPts val="0"/>
              </a:spcBef>
              <a:spcAft>
                <a:spcPts val="600"/>
              </a:spcAft>
              <a:buNone/>
            </a:pPr>
            <a:r>
              <a:rPr lang="en-US" sz="3200" b="1" dirty="0">
                <a:solidFill>
                  <a:srgbClr val="FFFFCC"/>
                </a:solidFill>
                <a:effectLst/>
                <a:ea typeface="MS Gothic" panose="020B0609070205080204" pitchFamily="49" charset="-128"/>
              </a:rPr>
              <a:t> His name Daniel (“God is my judge”) was changed to Belteshazzar (Babylonian </a:t>
            </a:r>
            <a:r>
              <a:rPr lang="en-US" sz="3200" b="1" i="1" dirty="0" err="1">
                <a:solidFill>
                  <a:srgbClr val="FFFFCC"/>
                </a:solidFill>
                <a:effectLst/>
                <a:ea typeface="MS Gothic" panose="020B0609070205080204" pitchFamily="49" charset="-128"/>
              </a:rPr>
              <a:t>Bēlet</a:t>
            </a:r>
            <a:r>
              <a:rPr lang="en-US" sz="3200" b="1" i="1" dirty="0">
                <a:solidFill>
                  <a:srgbClr val="FFFFCC"/>
                </a:solidFill>
                <a:effectLst/>
                <a:ea typeface="MS Gothic" panose="020B0609070205080204" pitchFamily="49" charset="-128"/>
              </a:rPr>
              <a:t>–</a:t>
            </a:r>
            <a:r>
              <a:rPr lang="en-US" sz="3200" b="1" i="1" dirty="0" err="1">
                <a:solidFill>
                  <a:srgbClr val="FFFFCC"/>
                </a:solidFill>
                <a:effectLst/>
                <a:ea typeface="MS Gothic" panose="020B0609070205080204" pitchFamily="49" charset="-128"/>
              </a:rPr>
              <a:t>šarru</a:t>
            </a:r>
            <a:r>
              <a:rPr lang="en-US" sz="3200" b="1" i="1" dirty="0">
                <a:solidFill>
                  <a:srgbClr val="FFFFCC"/>
                </a:solidFill>
                <a:effectLst/>
                <a:ea typeface="MS Gothic" panose="020B0609070205080204" pitchFamily="49" charset="-128"/>
              </a:rPr>
              <a:t>–</a:t>
            </a:r>
            <a:r>
              <a:rPr lang="en-US" sz="3200" b="1" i="1" dirty="0" err="1">
                <a:solidFill>
                  <a:srgbClr val="FFFFCC"/>
                </a:solidFill>
                <a:effectLst/>
                <a:ea typeface="MS Gothic" panose="020B0609070205080204" pitchFamily="49" charset="-128"/>
              </a:rPr>
              <a:t>uṣur</a:t>
            </a:r>
            <a:r>
              <a:rPr lang="en-US" sz="3200" b="1" i="1" dirty="0">
                <a:solidFill>
                  <a:srgbClr val="FFFFCC"/>
                </a:solidFill>
                <a:effectLst/>
                <a:ea typeface="MS Gothic" panose="020B0609070205080204" pitchFamily="49" charset="-128"/>
              </a:rPr>
              <a:t>,</a:t>
            </a:r>
            <a:r>
              <a:rPr lang="en-US" sz="3200" b="1" dirty="0">
                <a:solidFill>
                  <a:srgbClr val="FFFFCC"/>
                </a:solidFill>
                <a:effectLst/>
                <a:ea typeface="MS Gothic" panose="020B0609070205080204" pitchFamily="49" charset="-128"/>
              </a:rPr>
              <a:t> “O Lady [wife of Marduk] protect the king”). Like Joseph in the court of Pharaoh, through all the vicissitudes of his experience he maintained his strong faith in YHWH and his integrity, even in the face of hostile and jealous fellow courtiers.</a:t>
            </a:r>
            <a:endParaRPr lang="en-US" sz="3200" b="1" dirty="0">
              <a:solidFill>
                <a:srgbClr val="FFFFCC"/>
              </a:solidFill>
            </a:endParaRPr>
          </a:p>
        </p:txBody>
      </p:sp>
    </p:spTree>
    <p:extLst>
      <p:ext uri="{BB962C8B-B14F-4D97-AF65-F5344CB8AC3E}">
        <p14:creationId xmlns:p14="http://schemas.microsoft.com/office/powerpoint/2010/main" val="402988090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251012" y="1028700"/>
            <a:ext cx="11528612" cy="5685865"/>
          </a:xfrm>
        </p:spPr>
        <p:txBody>
          <a:bodyPr>
            <a:normAutofit/>
          </a:bodyPr>
          <a:lstStyle/>
          <a:p>
            <a:pPr marL="11430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As already noted, professionally Daniel was different from the [other] prophets. He was primarily a court official, a civil servant in the administrations of Nebuchadnezzar, Belshazzar, Darius the Mede, and possibly Cyrus the Persian. </a:t>
            </a:r>
          </a:p>
          <a:p>
            <a:pPr marL="11430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Though he frequently challenged his imperial superiors directly for their inhumanity and arrogance, he never expressed cynicism or disrespect. The influence of this foreigner in the courts roused the ire of the other presidents and satraps, leading eventually to the death sentence in the den of lions. But his God was faithful in preserving him.</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2066112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367552" y="788670"/>
            <a:ext cx="11412071" cy="5925895"/>
          </a:xfrm>
        </p:spPr>
        <p:txBody>
          <a:bodyPr>
            <a:normAutofit/>
          </a:bodyPr>
          <a:lstStyle/>
          <a:p>
            <a:pPr marL="11430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opening chapter presents Daniel and his friends as exceptionally gifted young men, who quickly mastered the language and literature of the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Chaldaeans</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In keeping with this education, the book celebrates Daniel’s exploits as an interpreter of dreams, signs, and visions. </a:t>
            </a:r>
          </a:p>
          <a:p>
            <a:pPr marL="11430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first six chapters portray him as an expert in the Babylonian sciences, who with the special divine endowment is able to beat the Chaldean astrologers and diviners at their own game. In chapters 7–12 his Babylonian court context became less obvious and significant, as he experienced a series of visions regarding the immediate and future history of his people.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2581817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150828" y="1263192"/>
            <a:ext cx="11832210" cy="5467546"/>
          </a:xfrm>
        </p:spPr>
        <p:txBody>
          <a:bodyPr>
            <a:normAutofit/>
          </a:bodyPr>
          <a:lstStyle/>
          <a:p>
            <a:pPr marL="0" marR="0" indent="0">
              <a:lnSpc>
                <a:spcPct val="120000"/>
              </a:lnSpc>
              <a:spcBef>
                <a:spcPts val="0"/>
              </a:spcBef>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(g)	The Decree of David and the Decree of Solomon </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228600" algn="l"/>
                <a:tab pos="457200" algn="l"/>
                <a:tab pos="685800" algn="l"/>
                <a:tab pos="914400" algn="l"/>
                <a:tab pos="1143000" algn="l"/>
                <a:tab pos="1371600" algn="l"/>
                <a:tab pos="16002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5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ktb</a:t>
            </a:r>
            <a:r>
              <a:rPr lang="en-US" sz="35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5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dwyd</a:t>
            </a:r>
            <a:r>
              <a:rPr lang="en-US" sz="35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5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mlk</a:t>
            </a:r>
            <a:r>
              <a:rPr lang="en-US" sz="35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5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yśrʾl</a:t>
            </a:r>
            <a:r>
              <a:rPr lang="en-US" sz="35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5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wmktb</a:t>
            </a:r>
            <a:r>
              <a:rPr lang="en-US" sz="35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5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šlmh</a:t>
            </a:r>
            <a:r>
              <a:rPr lang="en-US" sz="35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5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bnw</a:t>
            </a: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buNone/>
              <a:tabLst>
                <a:tab pos="228600" algn="l"/>
                <a:tab pos="457200" algn="l"/>
                <a:tab pos="685800" algn="l"/>
                <a:tab pos="914400" algn="l"/>
                <a:tab pos="1143000" algn="l"/>
                <a:tab pos="1371600" algn="l"/>
                <a:tab pos="16002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Chron 35:4 </a:t>
            </a:r>
          </a:p>
          <a:p>
            <a:pPr marL="0" marR="0" indent="0">
              <a:lnSpc>
                <a:spcPct val="120000"/>
              </a:lnSpc>
              <a:spcBef>
                <a:spcPts val="0"/>
              </a:spcBef>
              <a:buNone/>
              <a:tabLst>
                <a:tab pos="228600" algn="l"/>
                <a:tab pos="457200" algn="l"/>
                <a:tab pos="685800" algn="l"/>
                <a:tab pos="914400" algn="l"/>
                <a:tab pos="1143000" algn="l"/>
                <a:tab pos="1371600" algn="l"/>
                <a:tab pos="1600200" algn="l"/>
              </a:tabLst>
            </a:pPr>
            <a:r>
              <a:rPr lang="en-US" sz="35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500" b="1" dirty="0">
                <a:solidFill>
                  <a:srgbClr val="FFFFCC"/>
                </a:solidFill>
                <a:effectLst/>
                <a:latin typeface="Calibri" panose="020F0502020204030204" pitchFamily="34" charset="0"/>
                <a:ea typeface="MS Gothic" panose="020B0609070205080204" pitchFamily="49" charset="-128"/>
              </a:rPr>
              <a:t>Contents: Instructions for temple organization</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0437487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367552" y="1005840"/>
            <a:ext cx="11412071" cy="5708725"/>
          </a:xfrm>
        </p:spPr>
        <p:txBody>
          <a:bodyPr>
            <a:noAutofit/>
          </a:bodyPr>
          <a:lstStyle/>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The Message of Daniel</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30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our English Bibles the book of Daniel is sandwiched between Ezekiel and Hosea and is known as the fourth of the major prophets. </a:t>
            </a:r>
          </a:p>
          <a:p>
            <a:pPr marL="11430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recognizing that Daniel was not a preaching prophet like Isaiah or Jeremiah or Amos, and that the message of the book was not cast in sermonic form like the other prophets, the Jewish canon places this book after Esther and before Ezra and Nehemiah.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9917743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367552" y="1192306"/>
            <a:ext cx="11412071" cy="5522259"/>
          </a:xfrm>
        </p:spPr>
        <p:txBody>
          <a:bodyPr>
            <a:noAutofit/>
          </a:bodyPr>
          <a:lstStyle/>
          <a:p>
            <a:pPr marL="11430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suggests that in the minds of those responsible for this canon, just as Ezra and Nehemiah offer windows into the world of the returned exiles in Jerusalem after 538 BC, so the book of Daniel opens our eyes to the world of the exiles before this date.</a:t>
            </a:r>
          </a:p>
        </p:txBody>
      </p:sp>
    </p:spTree>
    <p:extLst>
      <p:ext uri="{BB962C8B-B14F-4D97-AF65-F5344CB8AC3E}">
        <p14:creationId xmlns:p14="http://schemas.microsoft.com/office/powerpoint/2010/main" val="286819815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367553" y="777240"/>
            <a:ext cx="11367248" cy="5937326"/>
          </a:xfrm>
        </p:spPr>
        <p:txBody>
          <a:bodyPr>
            <a:noAutofit/>
          </a:bodyPr>
          <a:lstStyle/>
          <a:p>
            <a:pPr marL="11430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Since the message of Daniel has particular relevance for people who have experienced intense calamity and who have lost faith in God because he did not rescue them these disasters, especially the oppression and mockery of enemies, the theme is obvious: </a:t>
            </a:r>
          </a:p>
          <a:p>
            <a:pPr marL="11430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overruling sovereignty of YHWH, the one true God, demonstrated in the judgment of rebellious world powers and the vindication of the faithful. </a:t>
            </a:r>
          </a:p>
          <a:p>
            <a:pPr marL="11430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is the message our world needs to hear. </a:t>
            </a:r>
          </a:p>
          <a:p>
            <a:pPr marL="11430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theme is evident in every chapter and is summarized throughout by key verses: This “apocalyptic” message is communicated through symbolic dreams, visions of supernatural beings, angelic conversation, and interpretations of the same.</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094807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367552" y="857249"/>
            <a:ext cx="11519647" cy="5857317"/>
          </a:xfrm>
        </p:spPr>
        <p:txBody>
          <a:bodyPr>
            <a:noAutofit/>
          </a:bodyPr>
          <a:lstStyle/>
          <a:p>
            <a:pPr marL="11430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Key verses: 1:17; 2:20–23; 3:28–29; 4:34–37; 5:17–23; 6:26–27; 7:13–14; 8:23–26; 9:12–14; 12:1–3</a:t>
            </a:r>
            <a:r>
              <a:rPr lang="en-US" sz="32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p>
          <a:p>
            <a:pPr marL="11430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endParaRPr lang="en-US" sz="16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30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Daniel as Apocalyptic</a:t>
            </a:r>
          </a:p>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 J. Collins defines “apocalyptic” literature as follows: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Apocalypse’ is a genre of revelatory literature with a narrative framework, in which a revelation is mediated by an otherworldly being to a human recipient, disclosing a transcendent reality which is both temporal, insofar as it envisages eschatological salvation, and spatial insofar as it involves another, supernatural world. </a:t>
            </a:r>
            <a:r>
              <a:rPr lang="en-US" sz="2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“Towards the Morphology of a Genre,” in </a:t>
            </a:r>
            <a:r>
              <a:rPr lang="en-US" sz="20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Apocalypse: The Morphology of a Genre</a:t>
            </a:r>
            <a:r>
              <a:rPr lang="en-US" sz="2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Semeia 14 (Missoula, 1979), p. 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30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4405984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367552" y="1074419"/>
            <a:ext cx="11519647" cy="5640147"/>
          </a:xfrm>
        </p:spPr>
        <p:txBody>
          <a:bodyPr>
            <a:noAutofit/>
          </a:bodyPr>
          <a:lstStyle/>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The Design and Structure of the Book</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Many scholars have recognized the chiastic structure of the book of Daniel. Although chapter 7, at the heart of the book, has elements of both parts (the style and genre of A; the language of B), we may recognize the following pattern of major motifs: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30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4961273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367552" y="259977"/>
            <a:ext cx="11689977" cy="6454590"/>
          </a:xfrm>
        </p:spPr>
        <p:txBody>
          <a:bodyPr>
            <a:noAutofit/>
          </a:bodyPr>
          <a:lstStyle/>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The Design and Structure of the Book</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1828800">
              <a:lnSpc>
                <a:spcPct val="107000"/>
              </a:lnSpc>
              <a:spcBef>
                <a:spcPts val="0"/>
              </a:spcBef>
              <a:spcAft>
                <a:spcPts val="600"/>
              </a:spcAft>
              <a:buNone/>
              <a:tabLst>
                <a:tab pos="228600" algn="l"/>
                <a:tab pos="457200" algn="l"/>
                <a:tab pos="685800" algn="l"/>
                <a:tab pos="914400" algn="l"/>
                <a:tab pos="1143000" algn="l"/>
                <a:tab pos="1371600" algn="l"/>
                <a:tab pos="1600200" algn="l"/>
                <a:tab pos="2286000" algn="l"/>
                <a:tab pos="3200400" algn="l"/>
                <a:tab pos="4114800" algn="l"/>
              </a:tabLst>
            </a:pPr>
            <a:r>
              <a:rPr lang="en-US" sz="2400" b="1" dirty="0">
                <a:solidFill>
                  <a:srgbClr val="FFFFCC"/>
                </a:solidFill>
              </a:rPr>
              <a:t>Prologue (chapter 1) A Dream of Four Metals: </a:t>
            </a:r>
          </a:p>
          <a:p>
            <a:pPr marL="0" marR="0" indent="1828800">
              <a:lnSpc>
                <a:spcPct val="107000"/>
              </a:lnSpc>
              <a:spcBef>
                <a:spcPts val="0"/>
              </a:spcBef>
              <a:spcAft>
                <a:spcPts val="600"/>
              </a:spcAft>
              <a:buNone/>
              <a:tabLst>
                <a:tab pos="228600" algn="l"/>
                <a:tab pos="457200" algn="l"/>
                <a:tab pos="685800" algn="l"/>
                <a:tab pos="914400" algn="l"/>
                <a:tab pos="1143000" algn="l"/>
                <a:tab pos="1371600" algn="l"/>
                <a:tab pos="1600200" algn="l"/>
                <a:tab pos="2286000" algn="l"/>
                <a:tab pos="3200400" algn="l"/>
                <a:tab pos="4114800" algn="l"/>
              </a:tabLst>
            </a:pPr>
            <a:r>
              <a:rPr lang="en-US" sz="2400" b="1" dirty="0">
                <a:solidFill>
                  <a:srgbClr val="FFFFCC"/>
                </a:solidFill>
              </a:rPr>
              <a:t>	The Triumph of the Kingdom of God (chapter 2) </a:t>
            </a:r>
          </a:p>
          <a:p>
            <a:pPr marL="0" marR="0" indent="1828800">
              <a:lnSpc>
                <a:spcPct val="107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2400" b="1" dirty="0">
                <a:solidFill>
                  <a:srgbClr val="FFFFCC"/>
                </a:solidFill>
              </a:rPr>
              <a:t>		Three Friends in the Fiery Furnace (chapter 3) </a:t>
            </a:r>
          </a:p>
          <a:p>
            <a:pPr marL="0" marR="0" indent="1828800">
              <a:lnSpc>
                <a:spcPct val="107000"/>
              </a:lnSpc>
              <a:spcBef>
                <a:spcPts val="0"/>
              </a:spcBef>
              <a:spcAft>
                <a:spcPts val="600"/>
              </a:spcAft>
              <a:buNone/>
              <a:tabLst>
                <a:tab pos="228600" algn="l"/>
                <a:tab pos="457200" algn="l"/>
                <a:tab pos="685800" algn="l"/>
                <a:tab pos="914400" algn="l"/>
                <a:tab pos="1143000" algn="l"/>
                <a:tab pos="1371600" algn="l"/>
                <a:tab pos="1600200" algn="l"/>
                <a:tab pos="2286000" algn="l"/>
                <a:tab pos="3200400" algn="l"/>
                <a:tab pos="4114800" algn="l"/>
              </a:tabLst>
            </a:pPr>
            <a:r>
              <a:rPr lang="en-US" sz="2400" b="1" dirty="0">
                <a:solidFill>
                  <a:srgbClr val="FFFFCC"/>
                </a:solidFill>
              </a:rPr>
              <a:t>		Nebuchadnezzar’s Dream: His Fall (chapter 4) </a:t>
            </a:r>
          </a:p>
          <a:p>
            <a:pPr marL="0" marR="0" indent="1828800">
              <a:lnSpc>
                <a:spcPct val="107000"/>
              </a:lnSpc>
              <a:spcBef>
                <a:spcPts val="0"/>
              </a:spcBef>
              <a:spcAft>
                <a:spcPts val="600"/>
              </a:spcAft>
              <a:buNone/>
              <a:tabLst>
                <a:tab pos="228600" algn="l"/>
                <a:tab pos="457200" algn="l"/>
                <a:tab pos="685800" algn="l"/>
                <a:tab pos="914400" algn="l"/>
                <a:tab pos="1143000" algn="l"/>
                <a:tab pos="1371600" algn="l"/>
                <a:tab pos="1600200" algn="l"/>
                <a:tab pos="2286000" algn="l"/>
                <a:tab pos="3200400" algn="l"/>
                <a:tab pos="4114800" algn="l"/>
              </a:tabLst>
            </a:pPr>
            <a:r>
              <a:rPr lang="en-US" sz="2400" b="1" dirty="0">
                <a:solidFill>
                  <a:srgbClr val="FFFFCC"/>
                </a:solidFill>
              </a:rPr>
              <a:t>		Belshazzar’s Feast: His Fall (chapter 5) </a:t>
            </a:r>
          </a:p>
          <a:p>
            <a:pPr marL="0" marR="0" indent="1828800">
              <a:lnSpc>
                <a:spcPct val="107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2400" b="1" dirty="0">
                <a:solidFill>
                  <a:srgbClr val="FFFFCC"/>
                </a:solidFill>
              </a:rPr>
              <a:t>		Daniel in the Den of Lions (chapter 6) </a:t>
            </a:r>
          </a:p>
          <a:p>
            <a:pPr marL="0" marR="0" indent="1828800">
              <a:lnSpc>
                <a:spcPct val="107000"/>
              </a:lnSpc>
              <a:spcBef>
                <a:spcPts val="0"/>
              </a:spcBef>
              <a:spcAft>
                <a:spcPts val="600"/>
              </a:spcAft>
              <a:buNone/>
              <a:tabLst>
                <a:tab pos="228600" algn="l"/>
                <a:tab pos="457200" algn="l"/>
                <a:tab pos="685800" algn="l"/>
                <a:tab pos="914400" algn="l"/>
                <a:tab pos="1143000" algn="l"/>
                <a:tab pos="1371600" algn="l"/>
                <a:tab pos="1600200" algn="l"/>
                <a:tab pos="2286000" algn="l"/>
                <a:tab pos="3200400" algn="l"/>
                <a:tab pos="4114800" algn="l"/>
              </a:tabLst>
            </a:pPr>
            <a:r>
              <a:rPr lang="en-US" sz="2400" b="1" dirty="0">
                <a:solidFill>
                  <a:srgbClr val="FFFFCC"/>
                </a:solidFill>
              </a:rPr>
              <a:t>	A Dream of Four Beasts: The Triumph of the Kingdom of God (chapter 7) </a:t>
            </a:r>
          </a:p>
          <a:p>
            <a:pPr marL="0" marR="0" indent="1828800">
              <a:lnSpc>
                <a:spcPct val="107000"/>
              </a:lnSpc>
              <a:spcBef>
                <a:spcPts val="0"/>
              </a:spcBef>
              <a:spcAft>
                <a:spcPts val="600"/>
              </a:spcAft>
              <a:buNone/>
              <a:tabLst>
                <a:tab pos="228600" algn="l"/>
                <a:tab pos="457200" algn="l"/>
                <a:tab pos="685800" algn="l"/>
                <a:tab pos="914400" algn="l"/>
                <a:tab pos="1143000" algn="l"/>
                <a:tab pos="1371600" algn="l"/>
                <a:tab pos="1600200" algn="l"/>
                <a:tab pos="2286000" algn="l"/>
                <a:tab pos="3200400" algn="l"/>
                <a:tab pos="4114800" algn="l"/>
              </a:tabLst>
            </a:pPr>
            <a:r>
              <a:rPr lang="en-US" sz="2400" b="1" dirty="0">
                <a:solidFill>
                  <a:srgbClr val="FFFFCC"/>
                </a:solidFill>
              </a:rPr>
              <a:t>	A Vision Regarding Future History (chapter 8) </a:t>
            </a:r>
          </a:p>
          <a:p>
            <a:pPr marL="0" marR="0" indent="1828800">
              <a:lnSpc>
                <a:spcPct val="107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2400" b="1" dirty="0">
                <a:solidFill>
                  <a:srgbClr val="FFFFCC"/>
                </a:solidFill>
              </a:rPr>
              <a:t>		Daniel’s Prayer and Gabriel’s Response (chapter 9) </a:t>
            </a:r>
          </a:p>
          <a:p>
            <a:pPr marL="0" marR="0" indent="1828800">
              <a:lnSpc>
                <a:spcPct val="107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2400" b="1" dirty="0">
                <a:solidFill>
                  <a:srgbClr val="FFFFCC"/>
                </a:solidFill>
              </a:rPr>
              <a:t>		Daniel’s Grief and Gabriel’s Response (chapter 10) </a:t>
            </a:r>
          </a:p>
          <a:p>
            <a:pPr marL="0" marR="0" indent="1828800">
              <a:lnSpc>
                <a:spcPct val="107000"/>
              </a:lnSpc>
              <a:spcBef>
                <a:spcPts val="0"/>
              </a:spcBef>
              <a:spcAft>
                <a:spcPts val="600"/>
              </a:spcAft>
              <a:buNone/>
              <a:tabLst>
                <a:tab pos="228600" algn="l"/>
                <a:tab pos="457200" algn="l"/>
                <a:tab pos="685800" algn="l"/>
                <a:tab pos="914400" algn="l"/>
                <a:tab pos="1143000" algn="l"/>
                <a:tab pos="1371600" algn="l"/>
                <a:tab pos="1600200" algn="l"/>
                <a:tab pos="2286000" algn="l"/>
                <a:tab pos="3200400" algn="l"/>
                <a:tab pos="4114800" algn="l"/>
              </a:tabLst>
            </a:pPr>
            <a:r>
              <a:rPr lang="en-US" sz="2400" b="1" dirty="0">
                <a:solidFill>
                  <a:srgbClr val="FFFFCC"/>
                </a:solidFill>
              </a:rPr>
              <a:t>	A Vision Regarding Future History (chapter 11:1–12:4) </a:t>
            </a:r>
          </a:p>
          <a:p>
            <a:pPr marL="0" marR="0" indent="1828800">
              <a:lnSpc>
                <a:spcPct val="107000"/>
              </a:lnSpc>
              <a:spcBef>
                <a:spcPts val="0"/>
              </a:spcBef>
              <a:spcAft>
                <a:spcPts val="600"/>
              </a:spcAft>
              <a:buNone/>
              <a:tabLst>
                <a:tab pos="228600" algn="l"/>
                <a:tab pos="457200" algn="l"/>
                <a:tab pos="685800" algn="l"/>
                <a:tab pos="914400" algn="l"/>
                <a:tab pos="1143000" algn="l"/>
                <a:tab pos="1371600" algn="l"/>
                <a:tab pos="1600200" algn="l"/>
                <a:tab pos="2286000" algn="l"/>
                <a:tab pos="3200400" algn="l"/>
                <a:tab pos="4114800" algn="l"/>
              </a:tabLst>
            </a:pPr>
            <a:r>
              <a:rPr lang="en-US" sz="2400" b="1" dirty="0">
                <a:solidFill>
                  <a:srgbClr val="FFFFCC"/>
                </a:solidFill>
              </a:rPr>
              <a:t>Epilogue (chapter 12:5–13)</a:t>
            </a:r>
            <a:endParaRPr lang="en-US" sz="2400" b="1" dirty="0">
              <a:solidFill>
                <a:srgbClr val="FFFFCC"/>
              </a:solidFill>
              <a:effectLst/>
              <a:ea typeface="Calibri" panose="020F0502020204030204" pitchFamily="34" charset="0"/>
              <a:cs typeface="Arial" panose="020B0604020202020204" pitchFamily="34" charset="0"/>
            </a:endParaRPr>
          </a:p>
          <a:p>
            <a:pPr marL="11430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1" name="Left Bracket 30">
            <a:extLst>
              <a:ext uri="{FF2B5EF4-FFF2-40B4-BE49-F238E27FC236}">
                <a16:creationId xmlns:a16="http://schemas.microsoft.com/office/drawing/2014/main" id="{90371F68-7082-78AF-5C09-11B0D045BB33}"/>
              </a:ext>
            </a:extLst>
          </p:cNvPr>
          <p:cNvSpPr/>
          <p:nvPr/>
        </p:nvSpPr>
        <p:spPr>
          <a:xfrm>
            <a:off x="1093693" y="1102659"/>
            <a:ext cx="1039908" cy="5145741"/>
          </a:xfrm>
          <a:prstGeom prst="leftBracket">
            <a:avLst/>
          </a:prstGeom>
          <a:ln w="38100">
            <a:solidFill>
              <a:srgbClr val="FFFFCC"/>
            </a:solidFill>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32" name="Left Bracket 31">
            <a:extLst>
              <a:ext uri="{FF2B5EF4-FFF2-40B4-BE49-F238E27FC236}">
                <a16:creationId xmlns:a16="http://schemas.microsoft.com/office/drawing/2014/main" id="{EA853EC3-25CF-9686-9C78-AB305B44E538}"/>
              </a:ext>
            </a:extLst>
          </p:cNvPr>
          <p:cNvSpPr/>
          <p:nvPr/>
        </p:nvSpPr>
        <p:spPr>
          <a:xfrm>
            <a:off x="1559858" y="1568825"/>
            <a:ext cx="1039907" cy="2285999"/>
          </a:xfrm>
          <a:prstGeom prst="leftBracket">
            <a:avLst/>
          </a:prstGeom>
          <a:ln w="38100">
            <a:solidFill>
              <a:srgbClr val="FFFFCC"/>
            </a:solidFill>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33" name="Left Bracket 32">
            <a:extLst>
              <a:ext uri="{FF2B5EF4-FFF2-40B4-BE49-F238E27FC236}">
                <a16:creationId xmlns:a16="http://schemas.microsoft.com/office/drawing/2014/main" id="{C7EF426C-4522-8C66-0177-B72A21DBEB63}"/>
              </a:ext>
            </a:extLst>
          </p:cNvPr>
          <p:cNvSpPr/>
          <p:nvPr/>
        </p:nvSpPr>
        <p:spPr>
          <a:xfrm>
            <a:off x="2017058" y="2030505"/>
            <a:ext cx="1030941" cy="1398496"/>
          </a:xfrm>
          <a:prstGeom prst="leftBracket">
            <a:avLst/>
          </a:prstGeom>
          <a:ln w="38100">
            <a:solidFill>
              <a:srgbClr val="FFFFCC"/>
            </a:solidFill>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34" name="Left Bracket 33">
            <a:extLst>
              <a:ext uri="{FF2B5EF4-FFF2-40B4-BE49-F238E27FC236}">
                <a16:creationId xmlns:a16="http://schemas.microsoft.com/office/drawing/2014/main" id="{1270CBDD-3A79-14D7-7AF4-D2517F9FC51A}"/>
              </a:ext>
            </a:extLst>
          </p:cNvPr>
          <p:cNvSpPr/>
          <p:nvPr/>
        </p:nvSpPr>
        <p:spPr>
          <a:xfrm>
            <a:off x="1568824" y="4403907"/>
            <a:ext cx="1030940" cy="1398497"/>
          </a:xfrm>
          <a:prstGeom prst="leftBracket">
            <a:avLst/>
          </a:prstGeom>
          <a:ln w="38100">
            <a:solidFill>
              <a:srgbClr val="FFFFCC"/>
            </a:solidFill>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35" name="Left Bracket 34">
            <a:extLst>
              <a:ext uri="{FF2B5EF4-FFF2-40B4-BE49-F238E27FC236}">
                <a16:creationId xmlns:a16="http://schemas.microsoft.com/office/drawing/2014/main" id="{7E983D35-F590-3441-0E04-0AAE2F202EBE}"/>
              </a:ext>
            </a:extLst>
          </p:cNvPr>
          <p:cNvSpPr/>
          <p:nvPr/>
        </p:nvSpPr>
        <p:spPr>
          <a:xfrm>
            <a:off x="2474260" y="2478741"/>
            <a:ext cx="1030940" cy="502024"/>
          </a:xfrm>
          <a:prstGeom prst="leftBracket">
            <a:avLst/>
          </a:prstGeom>
          <a:ln w="38100">
            <a:solidFill>
              <a:srgbClr val="FFFFCC"/>
            </a:solidFill>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36" name="Left Bracket 35">
            <a:extLst>
              <a:ext uri="{FF2B5EF4-FFF2-40B4-BE49-F238E27FC236}">
                <a16:creationId xmlns:a16="http://schemas.microsoft.com/office/drawing/2014/main" id="{F2848C23-6C06-48A6-9583-6872E47816B8}"/>
              </a:ext>
            </a:extLst>
          </p:cNvPr>
          <p:cNvSpPr/>
          <p:nvPr/>
        </p:nvSpPr>
        <p:spPr>
          <a:xfrm>
            <a:off x="2043953" y="4849906"/>
            <a:ext cx="934567" cy="439269"/>
          </a:xfrm>
          <a:prstGeom prst="leftBracket">
            <a:avLst/>
          </a:prstGeom>
          <a:ln w="38100">
            <a:solidFill>
              <a:srgbClr val="FFFFCC"/>
            </a:solidFill>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74142229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367552" y="491489"/>
            <a:ext cx="11689977" cy="6223077"/>
          </a:xfrm>
        </p:spPr>
        <p:txBody>
          <a:bodyPr>
            <a:noAutofit/>
          </a:bodyPr>
          <a:lstStyle/>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The Design and Structure of the Book</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30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0877A8F3-37C5-8B05-722B-77A1872426BF}"/>
              </a:ext>
            </a:extLst>
          </p:cNvPr>
          <p:cNvPicPr>
            <a:picLocks noChangeAspect="1"/>
          </p:cNvPicPr>
          <p:nvPr/>
        </p:nvPicPr>
        <p:blipFill>
          <a:blip r:embed="rId2"/>
          <a:stretch>
            <a:fillRect/>
          </a:stretch>
        </p:blipFill>
        <p:spPr>
          <a:xfrm>
            <a:off x="914400" y="1085850"/>
            <a:ext cx="10629900" cy="5628717"/>
          </a:xfrm>
          <a:prstGeom prst="rect">
            <a:avLst/>
          </a:prstGeom>
        </p:spPr>
      </p:pic>
    </p:spTree>
    <p:extLst>
      <p:ext uri="{BB962C8B-B14F-4D97-AF65-F5344CB8AC3E}">
        <p14:creationId xmlns:p14="http://schemas.microsoft.com/office/powerpoint/2010/main" val="3735201923"/>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636494" y="720090"/>
            <a:ext cx="10667999" cy="5384876"/>
          </a:xfrm>
        </p:spPr>
        <p:txBody>
          <a:bodyPr>
            <a:no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5.	Outline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228600" algn="l"/>
                <a:tab pos="457200" algn="l"/>
                <a:tab pos="914400" algn="l"/>
                <a:tab pos="1371600" algn="l"/>
                <a:tab pos="1604963" algn="l"/>
                <a:tab pos="2339975"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Daniel: The Government Official (1:1–7:28)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228600" algn="l"/>
                <a:tab pos="457200" algn="l"/>
                <a:tab pos="914400" algn="l"/>
                <a:tab pos="1371600" algn="l"/>
                <a:tab pos="1604963" algn="l"/>
                <a:tab pos="2339975"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Prologue: The Stage is Set (1:1–21)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228600" algn="l"/>
                <a:tab pos="457200" algn="l"/>
                <a:tab pos="914400" algn="l"/>
                <a:tab pos="1371600" algn="l"/>
                <a:tab pos="1604963" algn="l"/>
                <a:tab pos="2339975"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Historical Background (1:1–2)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228600" algn="l"/>
                <a:tab pos="457200" algn="l"/>
                <a:tab pos="914400" algn="l"/>
                <a:tab pos="1371600" algn="l"/>
                <a:tab pos="1604963" algn="l"/>
                <a:tab pos="2339975"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Babylonian Scholarship (1:3–20)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228600" algn="l"/>
                <a:tab pos="457200" algn="l"/>
                <a:tab pos="914400" algn="l"/>
                <a:tab pos="1371600" algn="l"/>
                <a:tab pos="1604963" algn="l"/>
                <a:tab pos="2339975"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Nature of the Scholarship (1:3–7)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228600" algn="l"/>
                <a:tab pos="457200" algn="l"/>
                <a:tab pos="914400" algn="l"/>
                <a:tab pos="1371600" algn="l"/>
                <a:tab pos="1604963" algn="l"/>
                <a:tab pos="2339975"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Response to the Scholarship (1:8–16)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228600" algn="l"/>
                <a:tab pos="457200" algn="l"/>
                <a:tab pos="914400" algn="l"/>
                <a:tab pos="1371600" algn="l"/>
                <a:tab pos="1604963" algn="l"/>
                <a:tab pos="2339975"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Final Examination (1:17–20)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228600" algn="l"/>
                <a:tab pos="457200" algn="l"/>
                <a:tab pos="914400" algn="l"/>
                <a:tab pos="1371600" algn="l"/>
                <a:tab pos="1604963" algn="l"/>
                <a:tab pos="2339975"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Significance of the Scholarship (1:21)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5624948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762000" y="674370"/>
            <a:ext cx="10667999" cy="4859096"/>
          </a:xfrm>
        </p:spPr>
        <p:txBody>
          <a:bodyPr>
            <a:noAutofit/>
          </a:bodyPr>
          <a:lstStyle/>
          <a:p>
            <a:pPr marL="0" marR="0" indent="0">
              <a:lnSpc>
                <a:spcPct val="100000"/>
              </a:lnSpc>
              <a:spcBef>
                <a:spcPts val="0"/>
              </a:spcBef>
              <a:spcAft>
                <a:spcPts val="600"/>
              </a:spcAft>
              <a:buNone/>
              <a:tabLst>
                <a:tab pos="228600" algn="l"/>
                <a:tab pos="457200" algn="l"/>
                <a:tab pos="1084263" algn="l"/>
                <a:tab pos="1371600" algn="l"/>
                <a:tab pos="1604963" algn="l"/>
                <a:tab pos="2062163" algn="l"/>
                <a:tab pos="2743200" algn="l"/>
                <a:tab pos="3200400" algn="l"/>
                <a:tab pos="4114800"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Introductory Dream (2:1–49)</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1143000" algn="l"/>
                <a:tab pos="1147763" algn="l"/>
                <a:tab pos="1371600" algn="l"/>
                <a:tab pos="1600200" algn="l"/>
                <a:tab pos="1828800" algn="l"/>
                <a:tab pos="2286000" algn="l"/>
                <a:tab pos="2743200" algn="l"/>
                <a:tab pos="3200400" algn="l"/>
                <a:tab pos="4114800"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Problem (2:1–3)</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1143000" algn="l"/>
                <a:tab pos="1147763" algn="l"/>
                <a:tab pos="1371600" algn="l"/>
                <a:tab pos="1600200" algn="l"/>
                <a:tab pos="1828800" algn="l"/>
                <a:tab pos="2286000" algn="l"/>
                <a:tab pos="2743200" algn="l"/>
                <a:tab pos="3200400" algn="l"/>
                <a:tab pos="4114800"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Dilemma (2:4–13)</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1143000" algn="l"/>
                <a:tab pos="1147763" algn="l"/>
                <a:tab pos="1371600" algn="l"/>
                <a:tab pos="1600200" algn="l"/>
                <a:tab pos="1828800" algn="l"/>
                <a:tab pos="2286000" algn="l"/>
                <a:tab pos="2743200" algn="l"/>
                <a:tab pos="3200400" algn="l"/>
                <a:tab pos="4114800"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Solution to the Problem (2:14–23)</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1143000" algn="l"/>
                <a:tab pos="1147763" algn="l"/>
                <a:tab pos="1371600" algn="l"/>
                <a:tab pos="1600200" algn="l"/>
                <a:tab pos="1828800" algn="l"/>
                <a:tab pos="2286000" algn="l"/>
                <a:tab pos="2743200" algn="l"/>
                <a:tab pos="3200400" algn="l"/>
                <a:tab pos="4114800"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Daniel’s Reaction (2:14–16)</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1143000" algn="l"/>
                <a:tab pos="1147763" algn="l"/>
                <a:tab pos="1371600" algn="l"/>
                <a:tab pos="1600200" algn="l"/>
                <a:tab pos="1828800" algn="l"/>
                <a:tab pos="2286000" algn="l"/>
                <a:tab pos="2743200" algn="l"/>
                <a:tab pos="3200400" algn="l"/>
                <a:tab pos="4114800"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Prayer Meeting (2:17–23)</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1143000" algn="l"/>
                <a:tab pos="1147763" algn="l"/>
                <a:tab pos="1371600" algn="l"/>
                <a:tab pos="1600200" algn="l"/>
                <a:tab pos="1828800" algn="l"/>
                <a:tab pos="2286000" algn="l"/>
                <a:tab pos="2743200" algn="l"/>
                <a:tab pos="3200400" algn="l"/>
                <a:tab pos="4114800"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	The Presentation to the King (2:24–45)</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1143000" algn="l"/>
                <a:tab pos="1147763" algn="l"/>
                <a:tab pos="1371600" algn="l"/>
                <a:tab pos="1600200" algn="l"/>
                <a:tab pos="1828800" algn="l"/>
                <a:tab pos="2286000" algn="l"/>
                <a:tab pos="2743200" algn="l"/>
                <a:tab pos="3200400" algn="l"/>
                <a:tab pos="4114800"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Daniel’s Request (2:24)</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1143000" algn="l"/>
                <a:tab pos="1147763" algn="l"/>
                <a:tab pos="1371600" algn="l"/>
                <a:tab pos="1600200" algn="l"/>
                <a:tab pos="1828800" algn="l"/>
                <a:tab pos="2286000" algn="l"/>
                <a:tab pos="2743200" algn="l"/>
                <a:tab pos="3200400" algn="l"/>
                <a:tab pos="4114800"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Formal Introductions (2:25–30)</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1143000" algn="l"/>
                <a:tab pos="1147763" algn="l"/>
                <a:tab pos="1371600" algn="l"/>
                <a:tab pos="1600200" algn="l"/>
                <a:tab pos="1828800" algn="l"/>
                <a:tab pos="2286000" algn="l"/>
                <a:tab pos="2743200" algn="l"/>
                <a:tab pos="3200400" algn="l"/>
                <a:tab pos="4114800"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Interpretation (2:31–45)</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1143000" algn="l"/>
                <a:tab pos="1147763" algn="l"/>
                <a:tab pos="1371600" algn="l"/>
                <a:tab pos="1600200" algn="l"/>
                <a:tab pos="1828800" algn="l"/>
                <a:tab pos="2286000" algn="l"/>
                <a:tab pos="2743200" algn="l"/>
                <a:tab pos="3200400" algn="l"/>
                <a:tab pos="4114800" algn="l"/>
              </a:tabLst>
            </a:pPr>
            <a:r>
              <a:rPr lang="en-US" sz="26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Summary of the Dream (2:31–35)</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1143000" algn="l"/>
                <a:tab pos="1147763" algn="l"/>
                <a:tab pos="1371600" algn="l"/>
                <a:tab pos="1600200" algn="l"/>
                <a:tab pos="1828800" algn="l"/>
                <a:tab pos="2286000" algn="l"/>
                <a:tab pos="2743200" algn="l"/>
                <a:tab pos="3200400" algn="l"/>
                <a:tab pos="4114800" algn="l"/>
              </a:tabLst>
            </a:pPr>
            <a:r>
              <a:rPr lang="en-US" sz="26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Interpretation (2:36–45)</a:t>
            </a:r>
          </a:p>
          <a:p>
            <a:pPr marL="0" indent="0">
              <a:lnSpc>
                <a:spcPct val="100000"/>
              </a:lnSpc>
              <a:spcBef>
                <a:spcPts val="0"/>
              </a:spcBef>
              <a:spcAft>
                <a:spcPts val="600"/>
              </a:spcAft>
              <a:buNone/>
              <a:tabLst>
                <a:tab pos="228600" algn="l"/>
                <a:tab pos="457200" algn="l"/>
                <a:tab pos="1143000" algn="l"/>
                <a:tab pos="1147763" algn="l"/>
                <a:tab pos="1371600" algn="l"/>
                <a:tab pos="1600200" algn="l"/>
                <a:tab pos="1828800" algn="l"/>
                <a:tab pos="2286000" algn="l"/>
                <a:tab pos="2743200" algn="l"/>
                <a:tab pos="3200400" algn="l"/>
                <a:tab pos="4114800"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(e)	Nebuchadnezzar’s Response  (2:46–49)</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1143000" algn="l"/>
                <a:tab pos="1147763" algn="l"/>
                <a:tab pos="1371600" algn="l"/>
                <a:tab pos="1600200" algn="l"/>
                <a:tab pos="1828800" algn="l"/>
                <a:tab pos="2286000" algn="l"/>
                <a:tab pos="2743200" algn="l"/>
                <a:tab pos="3200400" algn="l"/>
                <a:tab pos="41148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2811672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636494" y="869576"/>
            <a:ext cx="10667999" cy="5235390"/>
          </a:xfrm>
        </p:spPr>
        <p:txBody>
          <a:bodyPr>
            <a:no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	The Fiery Furnace (3:1–30)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Dedication of the Golden Image (3:1–7)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Hitch in the Program (3:8–12)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Interrogation</a:t>
            </a: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(3:13–18)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	The Divine Deliverance (3:19–27)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(e)	Nebuchadnezzar’s Response (3:28–30)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940693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471340" y="1097280"/>
            <a:ext cx="11210042" cy="5633458"/>
          </a:xfrm>
        </p:spPr>
        <p:txBody>
          <a:bodyPr>
            <a:normAutofit/>
          </a:bodyPr>
          <a:lstStyle/>
          <a:p>
            <a:pPr marL="227013" marR="0" indent="0">
              <a:lnSpc>
                <a:spcPct val="110000"/>
              </a:lnSpc>
              <a:spcBef>
                <a:spcPts val="0"/>
              </a:spcBef>
              <a:spcAft>
                <a:spcPts val="1200"/>
              </a:spcAft>
              <a:buNone/>
              <a:tabLst>
                <a:tab pos="228600" algn="l"/>
                <a:tab pos="457200" algn="l"/>
                <a:tab pos="744538"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We may compare these sources with those identified in Kings, where the reference is always to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sfr</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dbry</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hymym</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lmlky</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yśrʾl</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yhwdh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book of the chronicles of the kings of Judah/Israel. The reason for the difference is not clear. </a:t>
            </a:r>
          </a:p>
          <a:p>
            <a:pPr marL="227013" marR="0" indent="0">
              <a:lnSpc>
                <a:spcPct val="110000"/>
              </a:lnSpc>
              <a:spcBef>
                <a:spcPts val="0"/>
              </a:spcBef>
              <a:spcAft>
                <a:spcPts val="1200"/>
              </a:spcAft>
              <a:buNone/>
              <a:tabLst>
                <a:tab pos="228600" algn="l"/>
                <a:tab pos="457200" algn="l"/>
                <a:tab pos="744538"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Most concede that the Chronicler used the present Books of Samuel and Kings, but whether the author of Chronicles had access to these official records or not is not clear.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0801559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636494" y="1048871"/>
            <a:ext cx="10667999" cy="5056095"/>
          </a:xfrm>
        </p:spPr>
        <p:txBody>
          <a:bodyPr>
            <a:noAutofit/>
          </a:bodyPr>
          <a:lstStyle/>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976563"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(4)	The Humiliation of Nebuchadnezzar (4:1–37)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976563"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King’s Edict (4:1–3)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976563"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King’s Dream	(4:4–17)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976563"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Interpretation of the Dream (4:18–27)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976563"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	The Kings Punishment (4:28–33)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976563"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(e)	The King’s Restoration (4:34–37)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4854448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636494" y="753035"/>
            <a:ext cx="11062447" cy="5351931"/>
          </a:xfrm>
        </p:spPr>
        <p:txBody>
          <a:bodyPr>
            <a:noAutofit/>
          </a:bodyPr>
          <a:lstStyle/>
          <a:p>
            <a:pPr marL="233363" marR="0" indent="0">
              <a:lnSpc>
                <a:spcPct val="100000"/>
              </a:lnSpc>
              <a:spcBef>
                <a:spcPts val="0"/>
              </a:spcBef>
              <a:spcAft>
                <a:spcPts val="600"/>
              </a:spcAft>
              <a:buNone/>
              <a:tabLst>
                <a:tab pos="228600" algn="l"/>
                <a:tab pos="457200" algn="l"/>
                <a:tab pos="685800" algn="l"/>
                <a:tab pos="744538"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(5)	The Pride of Belshazzar (5:1–31)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33363" marR="0" indent="0">
              <a:lnSpc>
                <a:spcPct val="100000"/>
              </a:lnSpc>
              <a:spcBef>
                <a:spcPts val="0"/>
              </a:spcBef>
              <a:spcAft>
                <a:spcPts val="600"/>
              </a:spcAft>
              <a:buNone/>
              <a:tabLst>
                <a:tab pos="228600" algn="l"/>
                <a:tab pos="457200" algn="l"/>
                <a:tab pos="685800" algn="l"/>
                <a:tab pos="744538"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Belshazzar’s Feast (5:1–4)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33363" marR="0" indent="0">
              <a:lnSpc>
                <a:spcPct val="100000"/>
              </a:lnSpc>
              <a:spcBef>
                <a:spcPts val="0"/>
              </a:spcBef>
              <a:spcAft>
                <a:spcPts val="600"/>
              </a:spcAft>
              <a:buNone/>
              <a:tabLst>
                <a:tab pos="228600" algn="l"/>
                <a:tab pos="457200" algn="l"/>
                <a:tab pos="685800" algn="l"/>
                <a:tab pos="744538"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Handwriting on the Wall (5:5–28)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33363" marR="0" indent="0">
              <a:lnSpc>
                <a:spcPct val="100000"/>
              </a:lnSpc>
              <a:spcBef>
                <a:spcPts val="0"/>
              </a:spcBef>
              <a:spcAft>
                <a:spcPts val="600"/>
              </a:spcAft>
              <a:buNone/>
              <a:tabLst>
                <a:tab pos="228600" algn="l"/>
                <a:tab pos="457200" algn="l"/>
                <a:tab pos="685800" algn="l"/>
                <a:tab pos="744538"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Appearance of the Sign (5:5–9)									•	The Queen’s Recommendation	 (5:10–12)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33363" marR="0" indent="0">
              <a:lnSpc>
                <a:spcPct val="100000"/>
              </a:lnSpc>
              <a:spcBef>
                <a:spcPts val="0"/>
              </a:spcBef>
              <a:spcAft>
                <a:spcPts val="600"/>
              </a:spcAft>
              <a:buNone/>
              <a:tabLst>
                <a:tab pos="228600" algn="l"/>
                <a:tab pos="457200" algn="l"/>
                <a:tab pos="685800" algn="l"/>
                <a:tab pos="744538"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Confrontation (5:13–16)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33363" marR="0" indent="0">
              <a:lnSpc>
                <a:spcPct val="100000"/>
              </a:lnSpc>
              <a:spcBef>
                <a:spcPts val="0"/>
              </a:spcBef>
              <a:spcAft>
                <a:spcPts val="600"/>
              </a:spcAft>
              <a:buNone/>
              <a:tabLst>
                <a:tab pos="228600" algn="l"/>
                <a:tab pos="457200" algn="l"/>
                <a:tab pos="685800" algn="l"/>
                <a:tab pos="744538"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Interpretation (5:17–28)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232025" marR="0" indent="-1998663">
              <a:lnSpc>
                <a:spcPct val="100000"/>
              </a:lnSpc>
              <a:spcBef>
                <a:spcPts val="0"/>
              </a:spcBef>
              <a:spcAft>
                <a:spcPts val="600"/>
              </a:spcAft>
              <a:buNone/>
              <a:tabLst>
                <a:tab pos="53975" algn="l"/>
                <a:tab pos="457200" algn="l"/>
                <a:tab pos="685800" algn="l"/>
                <a:tab pos="744538"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Exaltation of Daniel and the Fall of Belshazzar (5:29–30)</a:t>
            </a:r>
          </a:p>
          <a:p>
            <a:pPr marL="91440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2598449"/>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636494" y="681318"/>
            <a:ext cx="11062447" cy="5423648"/>
          </a:xfrm>
        </p:spPr>
        <p:txBody>
          <a:bodyPr>
            <a:noAutofit/>
          </a:bodyPr>
          <a:lstStyle/>
          <a:p>
            <a:pPr marL="233363" marR="0" indent="0">
              <a:lnSpc>
                <a:spcPct val="100000"/>
              </a:lnSpc>
              <a:spcBef>
                <a:spcPts val="0"/>
              </a:spcBef>
              <a:spcAft>
                <a:spcPts val="600"/>
              </a:spcAft>
              <a:buNone/>
              <a:tabLst>
                <a:tab pos="228600" algn="l"/>
                <a:tab pos="457200" algn="l"/>
                <a:tab pos="685800" algn="l"/>
                <a:tab pos="1143000" algn="l"/>
                <a:tab pos="1201738"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(6)		Daniel in the Lion’s Den (5:31–6:28)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Historical Background (5:31–6:3)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Conspiracy of Evil (6:4–18)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Plot	(6:4–9)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Implementation (6:10–15)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Punishment (6:16–18)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Divine Deliverance (6:19–24)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	The King’s Response (6:25–28)</a:t>
            </a:r>
          </a:p>
          <a:p>
            <a:pPr marL="91440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8739344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636494" y="1131570"/>
            <a:ext cx="11062447" cy="4973396"/>
          </a:xfrm>
        </p:spPr>
        <p:txBody>
          <a:bodyPr>
            <a:noAutofit/>
          </a:bodyPr>
          <a:lstStyle/>
          <a:p>
            <a:pPr marL="287338" marR="0" indent="0">
              <a:lnSpc>
                <a:spcPct val="100000"/>
              </a:lnSpc>
              <a:spcBef>
                <a:spcPts val="0"/>
              </a:spcBef>
              <a:spcAft>
                <a:spcPts val="600"/>
              </a:spcAft>
              <a:buNone/>
              <a:tabLst>
                <a:tab pos="228600" algn="l"/>
                <a:tab pos="287338" algn="l"/>
                <a:tab pos="4572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Daniel: The Visionary Prophet (7:1–12:13)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Triumph of the Son of Man (7:1–28)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Occasion of the Vision 7:1–3)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Account of the Vision (7:4–14)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Interpretation of the Vision (7:15–28)</a:t>
            </a: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The Vision of the Ram and the Goat (8:1–27)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Occasion for the Vision (8:1–2)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Account of the Vision (8:3–14)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Interpretation of the Vision (8:15–26)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2286000" algn="l"/>
                <a:tab pos="2743200" algn="l"/>
                <a:tab pos="3200400" algn="l"/>
                <a:tab pos="4114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	Daniel’s Reaction to the Vision (8:27)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0672493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636494" y="995082"/>
            <a:ext cx="11367247" cy="5109884"/>
          </a:xfrm>
        </p:spPr>
        <p:txBody>
          <a:bodyPr>
            <a:noAutofit/>
          </a:bodyPr>
          <a:lstStyle/>
          <a:p>
            <a:pPr marL="457200" marR="0" indent="0">
              <a:lnSpc>
                <a:spcPct val="100000"/>
              </a:lnSpc>
              <a:spcBef>
                <a:spcPts val="0"/>
              </a:spcBef>
              <a:spcAft>
                <a:spcPts val="600"/>
              </a:spcAft>
              <a:buNone/>
              <a:tabLst>
                <a:tab pos="228600" algn="l"/>
                <a:tab pos="457200" algn="l"/>
                <a:tab pos="685800" algn="l"/>
                <a:tab pos="744538"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	The Vision of the Seventy Weeks (9:1–27)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228600" algn="l"/>
                <a:tab pos="457200" algn="l"/>
                <a:tab pos="685800" algn="l"/>
                <a:tab pos="744538" algn="l"/>
                <a:tab pos="1143000" algn="l"/>
                <a:tab pos="1371600" algn="l"/>
                <a:tab pos="1600200" algn="l"/>
                <a:tab pos="2116138" algn="l"/>
                <a:tab pos="25733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Occasion for the Vision: Daniel’s Prayer (9:1–27)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228600" algn="l"/>
                <a:tab pos="457200" algn="l"/>
                <a:tab pos="685800" algn="l"/>
                <a:tab pos="744538" algn="l"/>
                <a:tab pos="1143000" algn="l"/>
                <a:tab pos="1371600" algn="l"/>
                <a:tab pos="1600200" algn="l"/>
                <a:tab pos="2116138" algn="l"/>
                <a:tab pos="25733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Reason for Daniel’s Prayer (9:1–3)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228600" algn="l"/>
                <a:tab pos="457200" algn="l"/>
                <a:tab pos="685800" algn="l"/>
                <a:tab pos="744538" algn="l"/>
                <a:tab pos="1143000" algn="l"/>
                <a:tab pos="1371600" algn="l"/>
                <a:tab pos="1600200" algn="l"/>
                <a:tab pos="2116138" algn="l"/>
                <a:tab pos="25733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Account of Daniel’s Prayer (9:4–19)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228600" algn="l"/>
                <a:tab pos="457200" algn="l"/>
                <a:tab pos="685800" algn="l"/>
                <a:tab pos="744538" algn="l"/>
                <a:tab pos="1143000" algn="l"/>
                <a:tab pos="1371600" algn="l"/>
                <a:tab pos="1600200" algn="l"/>
                <a:tab pos="2116138" algn="l"/>
                <a:tab pos="257333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Account of the Vision (9:20–27)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6234764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636494" y="941294"/>
            <a:ext cx="11367247" cy="5163672"/>
          </a:xfrm>
        </p:spPr>
        <p:txBody>
          <a:bodyPr>
            <a:noAutofit/>
          </a:bodyPr>
          <a:lstStyle/>
          <a:p>
            <a:pPr marL="457200" marR="0" indent="0">
              <a:lnSpc>
                <a:spcPct val="100000"/>
              </a:lnSpc>
              <a:spcBef>
                <a:spcPts val="0"/>
              </a:spcBef>
              <a:spcAft>
                <a:spcPts val="600"/>
              </a:spcAft>
              <a:buNone/>
              <a:tabLst>
                <a:tab pos="228600" algn="l"/>
                <a:tab pos="457200" algn="l"/>
                <a:tab pos="685800" algn="l"/>
                <a:tab pos="914400" algn="l"/>
                <a:tab pos="1143000" algn="l"/>
                <a:tab pos="1371600" algn="l"/>
                <a:tab pos="1828800" algn="l"/>
                <a:tab pos="2286000" algn="l"/>
                <a:tab pos="2743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Daniel’s Final Vision (10:1–12:4)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228600" algn="l"/>
                <a:tab pos="457200" algn="l"/>
                <a:tab pos="685800" algn="l"/>
                <a:tab pos="914400" algn="l"/>
                <a:tab pos="1143000" algn="l"/>
                <a:tab pos="1371600" algn="l"/>
                <a:tab pos="1828800" algn="l"/>
                <a:tab pos="2286000" algn="l"/>
                <a:tab pos="2743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Prologue to the Vision	 (10:1–11:1)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228600" algn="l"/>
                <a:tab pos="457200" algn="l"/>
                <a:tab pos="685800" algn="l"/>
                <a:tab pos="914400" algn="l"/>
                <a:tab pos="1143000" algn="l"/>
                <a:tab pos="1371600" algn="l"/>
                <a:tab pos="1828800" algn="l"/>
                <a:tab pos="2286000" algn="l"/>
                <a:tab pos="2743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Occasion for the Vision (10:1–4)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228600" algn="l"/>
                <a:tab pos="457200" algn="l"/>
                <a:tab pos="685800" algn="l"/>
                <a:tab pos="914400" algn="l"/>
                <a:tab pos="1143000" algn="l"/>
                <a:tab pos="1371600" algn="l"/>
                <a:tab pos="1828800" algn="l"/>
                <a:tab pos="2286000" algn="l"/>
                <a:tab pos="2743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Appearance of the Heavenly Messenger (</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10:5–8</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828800" algn="l"/>
                <a:tab pos="2286000" algn="l"/>
                <a:tab pos="2743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Report of the Heavenly Messenger (10:9–14)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828800" algn="l"/>
                <a:tab pos="2286000" algn="l"/>
                <a:tab pos="2743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The Preparation of Daniel (10:15–11:1)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1504341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32981-3DB1-DC65-ECB9-DDF4FD5FBAC3}"/>
              </a:ext>
            </a:extLst>
          </p:cNvPr>
          <p:cNvSpPr>
            <a:spLocks noGrp="1"/>
          </p:cNvSpPr>
          <p:nvPr>
            <p:ph idx="1"/>
          </p:nvPr>
        </p:nvSpPr>
        <p:spPr>
          <a:xfrm>
            <a:off x="394448" y="770964"/>
            <a:ext cx="11609294" cy="5334001"/>
          </a:xfrm>
        </p:spPr>
        <p:txBody>
          <a:bodyPr>
            <a:noAutofit/>
          </a:bodyPr>
          <a:lstStyle/>
          <a:p>
            <a:pPr marL="1604963" lvl="1" indent="-690563">
              <a:lnSpc>
                <a:spcPct val="100000"/>
              </a:lnSpc>
              <a:spcBef>
                <a:spcPts val="0"/>
              </a:spcBef>
              <a:spcAft>
                <a:spcPts val="600"/>
              </a:spcAft>
              <a:buAutoNum type="alphaLcParenBoth" startAt="2"/>
              <a:tabLst>
                <a:tab pos="228600" algn="l"/>
                <a:tab pos="457200" algn="l"/>
                <a:tab pos="685800" algn="l"/>
                <a:tab pos="914400" algn="l"/>
                <a:tab pos="1604963" algn="l"/>
                <a:tab pos="2170113" algn="l"/>
                <a:tab pos="2743200" algn="l"/>
              </a:tabLst>
            </a:pPr>
            <a:r>
              <a:rPr lang="en-US" sz="2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Account of the Vision	(11:2–12:3)</a:t>
            </a:r>
            <a:endParaRPr lang="en-US" sz="28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604963" algn="l"/>
                <a:tab pos="2170113" algn="l"/>
                <a:tab pos="2743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Prophecies Concerning the Persian Period (11:2)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604963" algn="l"/>
                <a:tab pos="2170113" algn="l"/>
                <a:tab pos="2743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Prophecies Concerning Alexander the Great (11:3–4)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170113" marR="0" indent="-1255713">
              <a:lnSpc>
                <a:spcPct val="100000"/>
              </a:lnSpc>
              <a:spcBef>
                <a:spcPts val="0"/>
              </a:spcBef>
              <a:spcAft>
                <a:spcPts val="600"/>
              </a:spcAft>
              <a:buNone/>
              <a:tabLst>
                <a:tab pos="228600" algn="l"/>
                <a:tab pos="457200" algn="l"/>
                <a:tab pos="685800" algn="l"/>
                <a:tab pos="690563" algn="l"/>
                <a:tab pos="1604963" algn="l"/>
                <a:tab pos="2170113" algn="l"/>
                <a:tab pos="2743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Prophecies Concerning the Ptolemies and Seleucids Until Antiochus Epiphanes (11:5–20)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604963" algn="l"/>
                <a:tab pos="2170113" algn="l"/>
                <a:tab pos="2743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Prophecies Concerning Antiochus Epiphanes (</a:t>
            </a:r>
            <a:r>
              <a:rPr lang="en-US" sz="2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11:21–35</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604963" algn="l"/>
                <a:tab pos="2170113" algn="l"/>
                <a:tab pos="2743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Prophecies Concerning the End (11:36–12:3)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1800"/>
              </a:spcAft>
              <a:buNone/>
              <a:tabLst>
                <a:tab pos="228600" algn="l"/>
                <a:tab pos="457200" algn="l"/>
                <a:tab pos="685800" algn="l"/>
                <a:tab pos="914400" algn="l"/>
                <a:tab pos="1604963" algn="l"/>
                <a:tab pos="2170113" algn="l"/>
                <a:tab pos="2743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The Concluding Charge (12:4)</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914400" marR="0" indent="-681038">
              <a:lnSpc>
                <a:spcPct val="100000"/>
              </a:lnSpc>
              <a:spcBef>
                <a:spcPts val="0"/>
              </a:spcBef>
              <a:spcAft>
                <a:spcPts val="600"/>
              </a:spcAft>
              <a:buNone/>
              <a:tabLst>
                <a:tab pos="228600" algn="l"/>
                <a:tab pos="457200" algn="l"/>
                <a:tab pos="685800" algn="l"/>
                <a:tab pos="914400" algn="l"/>
                <a:tab pos="1604963" algn="l"/>
                <a:tab pos="2170113" algn="l"/>
                <a:tab pos="2743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(5)	Epilogue: The Curtain Falls (12:5–13)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23655908"/>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95622-BF48-2F04-6D50-F1FE600EBCBB}"/>
              </a:ext>
            </a:extLst>
          </p:cNvPr>
          <p:cNvSpPr>
            <a:spLocks noGrp="1"/>
          </p:cNvSpPr>
          <p:nvPr>
            <p:ph type="title"/>
          </p:nvPr>
        </p:nvSpPr>
        <p:spPr>
          <a:xfrm>
            <a:off x="838200" y="365126"/>
            <a:ext cx="10515600" cy="747238"/>
          </a:xfrm>
        </p:spPr>
        <p:txBody>
          <a:bodyPr>
            <a:normAutofit/>
          </a:bodyPr>
          <a:lstStyle/>
          <a:p>
            <a:endParaRPr lang="en-US" sz="3600" dirty="0"/>
          </a:p>
        </p:txBody>
      </p:sp>
      <p:sp>
        <p:nvSpPr>
          <p:cNvPr id="5" name="Rectangle 3">
            <a:extLst>
              <a:ext uri="{FF2B5EF4-FFF2-40B4-BE49-F238E27FC236}">
                <a16:creationId xmlns:a16="http://schemas.microsoft.com/office/drawing/2014/main" id="{0D383707-D5BD-4961-41F6-4642B1FFED0B}"/>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28600" eaLnBrk="0" fontAlgn="base" hangingPunct="0">
              <a:spcBef>
                <a:spcPct val="0"/>
              </a:spcBef>
              <a:spcAft>
                <a:spcPct val="0"/>
              </a:spcAft>
              <a:tabLst>
                <a:tab pos="228600" algn="l"/>
                <a:tab pos="457200" algn="l"/>
                <a:tab pos="685800" algn="l"/>
                <a:tab pos="914400" algn="l"/>
                <a:tab pos="1143000" algn="l"/>
                <a:tab pos="1371600" algn="l"/>
                <a:tab pos="1600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Lst>
              <a:defRPr>
                <a:solidFill>
                  <a:schemeClr val="tx1"/>
                </a:solidFill>
                <a:latin typeface="Arial" panose="020B0604020202020204" pitchFamily="34" charset="0"/>
              </a:defRPr>
            </a:lvl9pPr>
          </a:lstStyle>
          <a:p>
            <a:pPr marL="0" marR="0" lvl="0" indent="22860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Lst>
            </a:pPr>
            <a:r>
              <a:rPr kumimoji="0" lang="en-US" altLang="ja-JP" sz="1000" b="0" i="0" u="none" strike="noStrike" cap="none" normalizeH="0" baseline="0">
                <a:ln>
                  <a:noFill/>
                </a:ln>
                <a:solidFill>
                  <a:schemeClr val="tx1"/>
                </a:solidFill>
                <a:effectLst/>
                <a:latin typeface="Calibri" panose="020F0502020204030204" pitchFamily="34" charset="0"/>
                <a:ea typeface="MS Gothic" panose="020B0609070205080204" pitchFamily="49" charset="-128"/>
                <a:cs typeface="Calibri" panose="020F0502020204030204" pitchFamily="34" charset="0"/>
              </a:rPr>
              <a:t>During the exilic period Jews were to be found in three principal locations: Judah, Egypt and Babylon. According to the biblical record, the Babylonians deported virtually all who remained of the population of Judah after the earlier exile (597 BC) and the devastations of 588–586 BC. (2 Kgs 5:11; 2 Chron 36:20; Jer 52:15); only some of the “poorest of the land” were left behind to tend the vineyards and olive groves. Of the few that were left, many fled to Egypt in the wake of the assassination off Gedaliah, the governor installed by the Babylonians (2 Kgs 25:25–26; Jer 41:1–2). According to Jeremiah 42, Jeremiah was forced to go with them. Archaeology confirms the complete devastation of the land, particularly the major population centers like Jerusalem and Lachish. In general, the people that remained suffered from severe depression expressed in economic poverty, political lethargy, and spiritual numbness. However, inevitably a new class of </a:t>
            </a:r>
            <a:r>
              <a:rPr kumimoji="0" lang="en-US" altLang="ja-JP" sz="1000" b="0" i="1" u="none" strike="noStrike" cap="none" normalizeH="0" baseline="0">
                <a:ln>
                  <a:noFill/>
                </a:ln>
                <a:solidFill>
                  <a:schemeClr val="tx1"/>
                </a:solidFill>
                <a:effectLst/>
                <a:latin typeface="Calibri" panose="020F0502020204030204" pitchFamily="34" charset="0"/>
                <a:ea typeface="MS Gothic" panose="020B0609070205080204" pitchFamily="49" charset="-128"/>
                <a:cs typeface="Calibri" panose="020F0502020204030204" pitchFamily="34" charset="0"/>
              </a:rPr>
              <a:t>nouveaux noblesses</a:t>
            </a:r>
            <a:r>
              <a:rPr kumimoji="0" lang="en-US" altLang="ja-JP" sz="1000" b="0" i="0" u="none" strike="noStrike" cap="none" normalizeH="0" baseline="0">
                <a:ln>
                  <a:noFill/>
                </a:ln>
                <a:solidFill>
                  <a:schemeClr val="tx1"/>
                </a:solidFill>
                <a:effectLst/>
                <a:latin typeface="Calibri" panose="020F0502020204030204" pitchFamily="34" charset="0"/>
                <a:ea typeface="MS Gothic" panose="020B0609070205080204" pitchFamily="49" charset="-128"/>
                <a:cs typeface="Calibri" panose="020F0502020204030204" pitchFamily="34" charset="0"/>
              </a:rPr>
              <a:t> (relatively) emerged, but with the same proclivity toward arrogance and spiritual attitude as their predecessors. According to Ezek 11:14–16, they had no understanding of their rich religious heritage and no sensitivity or pity for their deported country folk.</a:t>
            </a:r>
            <a:endParaRPr kumimoji="0" lang="en-US" altLang="ja-JP" sz="800" b="0" i="0" u="none" strike="noStrike" cap="none" normalizeH="0" baseline="0">
              <a:ln>
                <a:noFill/>
              </a:ln>
              <a:solidFill>
                <a:schemeClr val="tx1"/>
              </a:solidFill>
              <a:effectLst/>
            </a:endParaRPr>
          </a:p>
          <a:p>
            <a:pPr marL="0" marR="0" lvl="0" indent="22860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Lst>
            </a:pPr>
            <a:r>
              <a:rPr kumimoji="0" lang="en-US" altLang="ja-JP" sz="1000" b="0" i="0" u="none" strike="noStrike" cap="none" normalizeH="0" baseline="0">
                <a:ln>
                  <a:noFill/>
                </a:ln>
                <a:solidFill>
                  <a:schemeClr val="tx1"/>
                </a:solidFill>
                <a:effectLst/>
                <a:latin typeface="Calibri" panose="020F0502020204030204" pitchFamily="34" charset="0"/>
                <a:ea typeface="MS Gothic" panose="020B0609070205080204" pitchFamily="49" charset="-128"/>
                <a:cs typeface="Calibri" panose="020F0502020204030204" pitchFamily="34" charset="0"/>
              </a:rPr>
              <a:t>According to Jer 44:1, Jewish settlements were established in Egypt in a series of sites: Pathros, Migdol, Tahpanhes, Memphis. However, thanks to the discovery of numerous papyri, the best known is the military colony that existed on the island of Elephantine on the Nile. How these people got there is unknown; some of them may have arrived as early as the time of Manasseh. These papyri reveal relative autonomy in internal social affairs. The religious climate was syncretistic. The Passover and Sabbaths were celebrated to YHWH (</a:t>
            </a:r>
            <a:r>
              <a:rPr kumimoji="0" lang="en-US" altLang="ja-JP" sz="1000" b="0" i="1" u="none" strike="noStrike" cap="none" normalizeH="0" baseline="0">
                <a:ln>
                  <a:noFill/>
                </a:ln>
                <a:solidFill>
                  <a:schemeClr val="tx1"/>
                </a:solidFill>
                <a:effectLst/>
                <a:latin typeface="Calibri" panose="020F0502020204030204" pitchFamily="34" charset="0"/>
                <a:ea typeface="MS Gothic" panose="020B0609070205080204" pitchFamily="49" charset="-128"/>
                <a:cs typeface="Calibri" panose="020F0502020204030204" pitchFamily="34" charset="0"/>
              </a:rPr>
              <a:t>yhw</a:t>
            </a:r>
            <a:r>
              <a:rPr kumimoji="0" lang="en-US" altLang="ja-JP" sz="1000" b="0" i="0" u="none" strike="noStrike" cap="none" normalizeH="0" baseline="0">
                <a:ln>
                  <a:noFill/>
                </a:ln>
                <a:solidFill>
                  <a:schemeClr val="tx1"/>
                </a:solidFill>
                <a:effectLst/>
                <a:latin typeface="Calibri" panose="020F0502020204030204" pitchFamily="34" charset="0"/>
                <a:ea typeface="MS Gothic" panose="020B0609070205080204" pitchFamily="49" charset="-128"/>
                <a:cs typeface="Calibri" panose="020F0502020204030204" pitchFamily="34" charset="0"/>
              </a:rPr>
              <a:t>), and a temple was built for him, but many other deities were also invoked: Eshem Beth–El, Anath Beth–El, Sati, Nebo, Anathyahu, Knubh (</a:t>
            </a:r>
            <a:r>
              <a:rPr kumimoji="0" lang="en-US" altLang="ja-JP" sz="1000" b="0" i="1" u="none" strike="noStrike" cap="none" normalizeH="0" baseline="0">
                <a:ln>
                  <a:noFill/>
                </a:ln>
                <a:solidFill>
                  <a:schemeClr val="tx1"/>
                </a:solidFill>
                <a:effectLst/>
                <a:latin typeface="Calibri" panose="020F0502020204030204" pitchFamily="34" charset="0"/>
                <a:ea typeface="MS Gothic" panose="020B0609070205080204" pitchFamily="49" charset="-128"/>
                <a:cs typeface="Calibri" panose="020F0502020204030204" pitchFamily="34" charset="0"/>
              </a:rPr>
              <a:t>ANET</a:t>
            </a:r>
            <a:r>
              <a:rPr kumimoji="0" lang="en-US" altLang="ja-JP" sz="1000" b="0" i="0" u="none" strike="noStrike" cap="none" normalizeH="0" baseline="0">
                <a:ln>
                  <a:noFill/>
                </a:ln>
                <a:solidFill>
                  <a:schemeClr val="tx1"/>
                </a:solidFill>
                <a:effectLst/>
                <a:latin typeface="Calibri" panose="020F0502020204030204" pitchFamily="34" charset="0"/>
                <a:ea typeface="MS Gothic" panose="020B0609070205080204" pitchFamily="49" charset="-128"/>
                <a:cs typeface="Calibri" panose="020F0502020204030204" pitchFamily="34" charset="0"/>
              </a:rPr>
              <a:t>, pp. 491–92). </a:t>
            </a:r>
            <a:endParaRPr kumimoji="0" lang="en-US" altLang="ja-JP" sz="800" b="0" i="0" u="none" strike="noStrike" cap="none" normalizeH="0" baseline="0">
              <a:ln>
                <a:noFill/>
              </a:ln>
              <a:solidFill>
                <a:schemeClr val="tx1"/>
              </a:solidFill>
              <a:effectLst/>
            </a:endParaRPr>
          </a:p>
          <a:p>
            <a:pPr marL="0" marR="0" lvl="0" indent="22860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Lst>
            </a:pPr>
            <a:r>
              <a:rPr kumimoji="0" lang="en-US" altLang="ja-JP" sz="1000" b="0" i="0" u="none" strike="noStrike" cap="none" normalizeH="0" baseline="0">
                <a:ln>
                  <a:noFill/>
                </a:ln>
                <a:solidFill>
                  <a:schemeClr val="tx1"/>
                </a:solidFill>
                <a:effectLst/>
                <a:latin typeface="Calibri" panose="020F0502020204030204" pitchFamily="34" charset="0"/>
                <a:ea typeface="MS Gothic" panose="020B0609070205080204" pitchFamily="49" charset="-128"/>
                <a:cs typeface="Calibri" panose="020F0502020204030204" pitchFamily="34" charset="0"/>
              </a:rPr>
              <a:t>Jeremiah ministered in Jerusalem to the very end in 586 BC warning his fellow Judaeans of the imminent fall of Jerusalem. After his prophecies had been fulfilled his countrymen dragged him off to Egypt against his will. The primary audience of his junior contemporary, Ezekiel, was the community of Jews in Babylon. Mesopotamia had long been the benefactor of forced Israelite immigration. According to neo–Assyrian records hundreds of thousands of citizens from the northern kingdom had been dispersed throughout the empire (</a:t>
            </a:r>
            <a:r>
              <a:rPr kumimoji="0" lang="en-US" altLang="ja-JP" sz="1000" b="0" i="1" u="none" strike="noStrike" cap="none" normalizeH="0" baseline="0">
                <a:ln>
                  <a:noFill/>
                </a:ln>
                <a:solidFill>
                  <a:schemeClr val="tx1"/>
                </a:solidFill>
                <a:effectLst/>
                <a:latin typeface="Calibri" panose="020F0502020204030204" pitchFamily="34" charset="0"/>
                <a:ea typeface="MS Gothic" panose="020B0609070205080204" pitchFamily="49" charset="-128"/>
                <a:cs typeface="Calibri" panose="020F0502020204030204" pitchFamily="34" charset="0"/>
              </a:rPr>
              <a:t>ANET</a:t>
            </a:r>
            <a:r>
              <a:rPr kumimoji="0" lang="en-US" altLang="ja-JP" sz="1000" b="0" i="0" u="none" strike="noStrike" cap="none" normalizeH="0" baseline="0">
                <a:ln>
                  <a:noFill/>
                </a:ln>
                <a:solidFill>
                  <a:schemeClr val="tx1"/>
                </a:solidFill>
                <a:effectLst/>
                <a:latin typeface="Calibri" panose="020F0502020204030204" pitchFamily="34" charset="0"/>
                <a:ea typeface="MS Gothic" panose="020B0609070205080204" pitchFamily="49" charset="-128"/>
                <a:cs typeface="Calibri" panose="020F0502020204030204" pitchFamily="34" charset="0"/>
              </a:rPr>
              <a:t>, pp. 283,288; cf. 2 Kgs 17:6). Nebuchadnezzar continued this policy with the Judaeans, bringing the cream of the population to Babylon and settlements nearby. These deportation policies were driven by several objectives: (1) to break down bonds of nationality and resistance; (2) to destroy political structures by removing civil and religious leaders; (3) to provide conscripts for the Babylonian army; (4) to bolster the economy of Babylon. Many questions remain concerning the exilic social scene, but certain features may be pieced together.</a:t>
            </a:r>
            <a:endParaRPr kumimoji="0" lang="en-US" altLang="ja-JP" sz="800" b="0" i="0" u="none" strike="noStrike" cap="none" normalizeH="0" baseline="0">
              <a:ln>
                <a:noFill/>
              </a:ln>
              <a:solidFill>
                <a:schemeClr val="tx1"/>
              </a:solidFill>
              <a:effectLst/>
            </a:endParaRPr>
          </a:p>
          <a:p>
            <a:pPr marL="0" marR="0" lvl="0" indent="22860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Lst>
            </a:pPr>
            <a:r>
              <a:rPr kumimoji="0" lang="en-US" altLang="ja-JP" sz="1000" b="0" i="0" u="none" strike="noStrike" cap="none" normalizeH="0" baseline="0">
                <a:ln>
                  <a:noFill/>
                </a:ln>
                <a:solidFill>
                  <a:schemeClr val="tx1"/>
                </a:solidFill>
                <a:effectLst/>
                <a:latin typeface="Calibri" panose="020F0502020204030204" pitchFamily="34" charset="0"/>
                <a:ea typeface="MS Gothic" panose="020B0609070205080204" pitchFamily="49" charset="-128"/>
                <a:cs typeface="Calibri" panose="020F0502020204030204" pitchFamily="34" charset="0"/>
              </a:rPr>
              <a:t>First, although Jehoiachin lasted on the throne of David only three months, after the initial humiliation of deportation, he seems to have fared relatively well in Babylon. Babylonian inscriptions referring to him as “the king of the land of Judah,” report that he and his sons received rations from the royal storehouses (</a:t>
            </a:r>
            <a:r>
              <a:rPr kumimoji="0" lang="en-US" altLang="ja-JP" sz="1000" b="0" i="1" u="none" strike="noStrike" cap="none" normalizeH="0" baseline="0">
                <a:ln>
                  <a:noFill/>
                </a:ln>
                <a:solidFill>
                  <a:schemeClr val="tx1"/>
                </a:solidFill>
                <a:effectLst/>
                <a:latin typeface="Calibri" panose="020F0502020204030204" pitchFamily="34" charset="0"/>
                <a:ea typeface="MS Gothic" panose="020B0609070205080204" pitchFamily="49" charset="-128"/>
                <a:cs typeface="Calibri" panose="020F0502020204030204" pitchFamily="34" charset="0"/>
              </a:rPr>
              <a:t>ANET</a:t>
            </a:r>
            <a:r>
              <a:rPr kumimoji="0" lang="en-US" altLang="ja-JP" sz="1000" b="0" i="0" u="none" strike="noStrike" cap="none" normalizeH="0" baseline="0">
                <a:ln>
                  <a:noFill/>
                </a:ln>
                <a:solidFill>
                  <a:schemeClr val="tx1"/>
                </a:solidFill>
                <a:effectLst/>
                <a:latin typeface="Calibri" panose="020F0502020204030204" pitchFamily="34" charset="0"/>
                <a:ea typeface="MS Gothic" panose="020B0609070205080204" pitchFamily="49" charset="-128"/>
                <a:cs typeface="Calibri" panose="020F0502020204030204" pitchFamily="34" charset="0"/>
              </a:rPr>
              <a:t>, p. 308). Whether this was favorable treatment for good behavior or to keep the pressure on Zedekiah back home, or treatment common for all foreign kings residing in Babylon is unclear. Storage jars probably dated from this period have been discovered in several Judaean sites bearing the inscription, “belonging to Eliakim steward of Yaukin,” suggesting either the king continued to hold title to crown properties, or people in Judah continued to look to him as legitimate ruler, Zedekiah being viewed merely as regent. Ezekiel insults Zedekiah by insisting on dating his oracles after the time of the deportation, rather than Zedekiah’s accession.1Ezek. 1:2; 33:21; 40:1. Cf. 8:1; 20:1. But evidence that pride in the Davidic stock was maintained even after the exile is provided by the identification of Sheshbazzar as “prince of Judah,” in Ezra 1:8. In fact, despite Jeremiah’s pronouncements against Jehoiachin (Coniah, elsewhere also Jeconiah) in 22:24, the prophets never lost hope in the line, and Jehoiachin remained the critical link (Jer 23:5–6; Ezek 34:23–24; 37:24; Hag 2:23; Zech 4:6–9; 6:9–15).</a:t>
            </a:r>
            <a:endParaRPr kumimoji="0" lang="en-US" altLang="ja-JP" sz="800" b="0" i="0" u="none" strike="noStrike" cap="none" normalizeH="0" baseline="0">
              <a:ln>
                <a:noFill/>
              </a:ln>
              <a:solidFill>
                <a:schemeClr val="tx1"/>
              </a:solidFill>
              <a:effectLst/>
            </a:endParaRPr>
          </a:p>
          <a:p>
            <a:pPr marL="0" marR="0" lvl="0" indent="22860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Lst>
            </a:pPr>
            <a:r>
              <a:rPr kumimoji="0" lang="en-US" altLang="ja-JP" sz="1000" b="0" i="0" u="none" strike="noStrike" cap="none" normalizeH="0" baseline="0">
                <a:ln>
                  <a:noFill/>
                </a:ln>
                <a:solidFill>
                  <a:schemeClr val="tx1"/>
                </a:solidFill>
                <a:effectLst/>
                <a:latin typeface="Calibri" panose="020F0502020204030204" pitchFamily="34" charset="0"/>
                <a:ea typeface="MS Gothic" panose="020B0609070205080204" pitchFamily="49" charset="-128"/>
                <a:cs typeface="Calibri" panose="020F0502020204030204" pitchFamily="34" charset="0"/>
              </a:rPr>
              <a:t>Psalm 137 locates the Judaean exiles generally “by the rivers of Babylon.” Ezekiel’s ministry focused on one specific community, Tel Abib, by the Chebar Canal. Although humiliated by the experience of deportation, there are no indications of economic hardship among the exiles. Daniel 1 indicates that some Judaeans quickly distinguished themselves and rose to the top in the Babylonian court. Documents of the Murashu Archive from the last half of the fifth century BC suggest they quickly got involved in mercantile and banking enterprises. Within a couple of generations the Murashu family at least must have become wealthy. According to Jer 29:5–7, the exiles seem to have engaged in agriculture. In fact, they flourished so well, that when Cyrus issued his decree in 539 BC permitting the Judaeans to return to Jerusalem, many preferred not to go.</a:t>
            </a:r>
            <a:endParaRPr kumimoji="0" lang="en-US" altLang="ja-JP" sz="800" b="0" i="0" u="none" strike="noStrike" cap="none" normalizeH="0" baseline="0">
              <a:ln>
                <a:noFill/>
              </a:ln>
              <a:solidFill>
                <a:schemeClr val="tx1"/>
              </a:solidFill>
              <a:effectLst/>
            </a:endParaRPr>
          </a:p>
          <a:p>
            <a:pPr marL="0" marR="0" lvl="0" indent="22860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Lst>
            </a:pPr>
            <a:endParaRPr kumimoji="0" lang="en-US" altLang="ja-JP" sz="1800" b="0" i="0" u="none" strike="noStrike" cap="none" normalizeH="0" baseline="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025CBB1-CAE0-1543-8BD6-F22B3A24C514}"/>
              </a:ext>
            </a:extLst>
          </p:cNvPr>
          <p:cNvSpPr>
            <a:spLocks noChangeArrowheads="1"/>
          </p:cNvSpPr>
          <p:nvPr/>
        </p:nvSpPr>
        <p:spPr bwMode="auto">
          <a:xfrm>
            <a:off x="22860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7" name="Rectangle 5">
            <a:extLst>
              <a:ext uri="{FF2B5EF4-FFF2-40B4-BE49-F238E27FC236}">
                <a16:creationId xmlns:a16="http://schemas.microsoft.com/office/drawing/2014/main" id="{C10DC760-3466-6E25-B27F-27329BDE924B}"/>
              </a:ext>
            </a:extLst>
          </p:cNvPr>
          <p:cNvSpPr>
            <a:spLocks noChangeArrowheads="1"/>
          </p:cNvSpPr>
          <p:nvPr/>
        </p:nvSpPr>
        <p:spPr bwMode="auto">
          <a:xfrm>
            <a:off x="228600" y="21463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Lst>
              <a:defRPr>
                <a:solidFill>
                  <a:schemeClr val="tx1"/>
                </a:solidFill>
                <a:latin typeface="Arial" panose="020B0604020202020204" pitchFamily="34" charset="0"/>
              </a:defRPr>
            </a:lvl9pPr>
          </a:lstStyle>
          <a:p>
            <a:pPr marL="0" marR="0" lvl="0" indent="22860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Lst>
            </a:pPr>
            <a:r>
              <a:rPr kumimoji="0" lang="en-US" altLang="ja-JP" sz="1000" b="0" i="0" u="none" strike="noStrike" cap="none" normalizeH="0" baseline="0">
                <a:ln>
                  <a:noFill/>
                </a:ln>
                <a:solidFill>
                  <a:schemeClr val="tx1"/>
                </a:solidFill>
                <a:effectLst/>
                <a:latin typeface="Calibri" panose="020F0502020204030204" pitchFamily="34" charset="0"/>
                <a:ea typeface="MS Gothic" panose="020B0609070205080204" pitchFamily="49" charset="-128"/>
                <a:cs typeface="Calibri" panose="020F0502020204030204" pitchFamily="34" charset="0"/>
              </a:rPr>
              <a:t>Even though the Judaean exiles integrated quickly into the Babylonian economy, they managed to remain a distinct ethnic and social community. References to Jehoiachin of the house of David and the existence of elders of the people/Israel attest to their communal self–consciousness. This sense of ethnic cohesiveness was promoted and/or reflected in the careful keeping of family records (Ezra 2; Nehemiah 1) and continued communication with Jerusalem, especially before the fall of the city (Jeremiah 29). Even though we have no record of a Temple for YHWH in Babylon, it appears that externally, at least, Israelite religious institutions like circumcision and the Sabbaths were maintained (Cf. Isa 56:2–4; 58:13; Ezekiel 44–46). From the prophecies of Ezekiel, however, we learn that the underlying spiritual condition was much different. The people seem to have brought all their apostatizing baggage with them, including their tendencies toward idolatry and all kinds of social evils (Ezekiel 18).</a:t>
            </a:r>
            <a:endParaRPr kumimoji="0" lang="en-US" altLang="ja-JP"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45252024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012" y="552107"/>
            <a:ext cx="11654118" cy="5573080"/>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1209676" y="1688964"/>
            <a:ext cx="9886950" cy="2717667"/>
          </a:xfrm>
          <a:prstGeom prst="rect">
            <a:avLst/>
          </a:prstGeom>
          <a:noFill/>
        </p:spPr>
        <p:txBody>
          <a:bodyPr wrap="square" rtlCol="0">
            <a:spAutoFit/>
          </a:bodyPr>
          <a:lstStyle/>
          <a:p>
            <a:pPr algn="ctr"/>
            <a:r>
              <a:rPr lang="en-US" sz="4800" b="1" dirty="0">
                <a:solidFill>
                  <a:srgbClr val="1E0000"/>
                </a:solidFill>
                <a:latin typeface="Matura MT Script Capitals" panose="03020802060602070202" pitchFamily="66" charset="0"/>
              </a:rPr>
              <a:t>Lesson 23</a:t>
            </a:r>
          </a:p>
          <a:p>
            <a:pPr marL="0" marR="0">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sz="2000" b="1" dirty="0">
                <a:solidFill>
                  <a:srgbClr val="1E0000"/>
                </a:solidFill>
                <a:effectLst/>
                <a:latin typeface="Calibri" panose="020F0502020204030204" pitchFamily="34" charset="0"/>
                <a:ea typeface="Calibri" panose="020F0502020204030204" pitchFamily="34" charset="0"/>
                <a:cs typeface="Calibri" panose="020F0502020204030204" pitchFamily="34" charset="0"/>
              </a:rPr>
              <a:t>	</a:t>
            </a:r>
            <a:r>
              <a:rPr lang="en-US" sz="4000" b="1" dirty="0">
                <a:solidFill>
                  <a:srgbClr val="1E0000"/>
                </a:solidFill>
                <a:effectLst/>
                <a:latin typeface="Matura MT Script Capitals" panose="03020802060602070202" pitchFamily="66" charset="0"/>
                <a:ea typeface="Calibri" panose="020F0502020204030204" pitchFamily="34" charset="0"/>
                <a:cs typeface="Calibri" panose="020F0502020204030204" pitchFamily="34" charset="0"/>
              </a:rPr>
              <a:t>Evidences of YHWH’s Glory and Grace in the Persian (Post-Exilic) Period</a:t>
            </a:r>
            <a:endParaRPr lang="en-US" sz="2000" dirty="0">
              <a:solidFill>
                <a:srgbClr val="1E0000"/>
              </a:solidFill>
              <a:effectLst/>
              <a:latin typeface="Matura MT Script Capitals" panose="03020802060602070202" pitchFamily="66" charset="0"/>
              <a:ea typeface="Calibri" panose="020F0502020204030204" pitchFamily="34" charset="0"/>
              <a:cs typeface="Arial" panose="020B0604020202020204" pitchFamily="34" charset="0"/>
            </a:endParaRPr>
          </a:p>
          <a:p>
            <a:pPr algn="ctr"/>
            <a:r>
              <a:rPr lang="en-US" sz="3200" dirty="0">
                <a:solidFill>
                  <a:srgbClr val="1E0000"/>
                </a:solidFill>
                <a:effectLst/>
                <a:latin typeface="Matura MT Script Capitals" panose="03020802060602070202" pitchFamily="66" charset="0"/>
                <a:ea typeface="Calibri" panose="020F0502020204030204" pitchFamily="34" charset="0"/>
              </a:rPr>
              <a:t>(Introduction to the Persian Period and Esther)</a:t>
            </a:r>
            <a:endParaRPr lang="en-US" sz="5400" dirty="0">
              <a:solidFill>
                <a:srgbClr val="1E0000"/>
              </a:solidFill>
              <a:effectLst/>
              <a:latin typeface="Matura MT Script Capitals" panose="03020802060602070202" pitchFamily="66"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96760301"/>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CDCF5E-BA64-EB75-CBCE-F7D7BC9745B3}"/>
              </a:ext>
            </a:extLst>
          </p:cNvPr>
          <p:cNvSpPr>
            <a:spLocks noGrp="1"/>
          </p:cNvSpPr>
          <p:nvPr>
            <p:ph type="title"/>
          </p:nvPr>
        </p:nvSpPr>
        <p:spPr>
          <a:xfrm>
            <a:off x="461682" y="480770"/>
            <a:ext cx="10515600" cy="916828"/>
          </a:xfrm>
        </p:spPr>
        <p:txBody>
          <a:bodyPr>
            <a:normAutofit fontScale="90000"/>
          </a:bodyPr>
          <a:lstStyle/>
          <a:p>
            <a:pPr>
              <a:tabLst>
                <a:tab pos="457200" algn="l"/>
              </a:tabLst>
            </a:pPr>
            <a:r>
              <a:rPr lang="en-US" sz="3200" b="1" dirty="0">
                <a:solidFill>
                  <a:srgbClr val="FFFFCC"/>
                </a:solidFill>
                <a:effectLst/>
                <a:latin typeface="Calibri" panose="020F0502020204030204" pitchFamily="34" charset="0"/>
                <a:ea typeface="Calibri" panose="020F0502020204030204" pitchFamily="34" charset="0"/>
              </a:rPr>
              <a:t>C.	Evidence of YHWH’s Glory and Grace in the Post–Exilic 	Community</a:t>
            </a:r>
            <a:endParaRPr lang="en-US" sz="3200" dirty="0">
              <a:solidFill>
                <a:srgbClr val="FFFFCC"/>
              </a:solidFill>
            </a:endParaRPr>
          </a:p>
        </p:txBody>
      </p:sp>
      <p:sp>
        <p:nvSpPr>
          <p:cNvPr id="3" name="Content Placeholder 2">
            <a:extLst>
              <a:ext uri="{FF2B5EF4-FFF2-40B4-BE49-F238E27FC236}">
                <a16:creationId xmlns:a16="http://schemas.microsoft.com/office/drawing/2014/main" id="{2BBF21FC-0C17-E1FB-8449-C48411846436}"/>
              </a:ext>
            </a:extLst>
          </p:cNvPr>
          <p:cNvSpPr>
            <a:spLocks noGrp="1"/>
          </p:cNvSpPr>
          <p:nvPr>
            <p:ph idx="1"/>
          </p:nvPr>
        </p:nvSpPr>
        <p:spPr>
          <a:xfrm>
            <a:off x="717177" y="1268730"/>
            <a:ext cx="11152094" cy="5436869"/>
          </a:xfrm>
        </p:spPr>
        <p:txBody>
          <a:bodyPr>
            <a:normAutofit fontScale="92500" lnSpcReduction="10000"/>
          </a:bodyPr>
          <a:lstStyle/>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Political Conditions</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While extremely consequential for the history of Israel and the providence of God, in long-range historical terms the mighty neo-Babylonian empire proved to be just a flash in the pan, as the following chronology of Babylonian kings illustrates:</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Nabopolassar</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625–605 BC</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Nebuchadnezzar II 		604–562</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Evil-</a:t>
            </a:r>
            <a:r>
              <a:rPr lang="en-US"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Merodach</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561–560</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Neriglissar</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559–556</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Labashi</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-Marduk 		556</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Nabonidus 			555–539</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362876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471340" y="1531620"/>
            <a:ext cx="11210042" cy="5199118"/>
          </a:xfrm>
        </p:spPr>
        <p:txBody>
          <a:bodyPr>
            <a:normAutofit/>
          </a:bodyPr>
          <a:lstStyle/>
          <a:p>
            <a:pPr marL="227013" marR="0" indent="0">
              <a:lnSpc>
                <a:spcPct val="100000"/>
              </a:lnSpc>
              <a:spcBef>
                <a:spcPts val="0"/>
              </a:spcBef>
              <a:spcAft>
                <a:spcPts val="1200"/>
              </a:spcAft>
              <a:buNone/>
              <a:tabLst>
                <a:tab pos="228600" algn="l"/>
                <a:tab pos="457200" algn="l"/>
                <a:tab pos="744538"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would have meant that the court records had been stashed away when Jerusalem fell, that they had been safely preserved somewhere during the exile, and that they had been returned when the exiles came back. This seems farfetched, but 1 Chron 9:1 might suggest that these sources were at the Chronicler’s disposal.</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8647315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26EE3-2F49-5B7B-F5E5-D43F30DBE548}"/>
              </a:ext>
            </a:extLst>
          </p:cNvPr>
          <p:cNvSpPr>
            <a:spLocks noGrp="1"/>
          </p:cNvSpPr>
          <p:nvPr>
            <p:ph idx="1"/>
          </p:nvPr>
        </p:nvSpPr>
        <p:spPr>
          <a:xfrm>
            <a:off x="838200" y="1108710"/>
            <a:ext cx="10515600" cy="5471384"/>
          </a:xfrm>
        </p:spPr>
        <p:txBody>
          <a:bodyPr>
            <a:normAutofit fontScale="92500"/>
          </a:bodyPr>
          <a:lstStyle/>
          <a:p>
            <a:pPr marL="11430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Within eighty years of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Nabopolassar’s</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defeat of the Assyrians the empire and the glory of Babylon had disappeared. In 539 BC the forces of Cyrus the Persian conquered Babylon. </a:t>
            </a:r>
          </a:p>
          <a:p>
            <a:pPr marL="11430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Under the Indo-European Achaemenid dynasty the Persians would rule the ancient Near East for more than two centuries, until the arrival of the Europeans under Alexander the Great of Greece. </a:t>
            </a:r>
          </a:p>
          <a:p>
            <a:pPr marL="11430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following chronology of Persian kings covers the closing period of First Testament history: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85740094"/>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26EE3-2F49-5B7B-F5E5-D43F30DBE548}"/>
              </a:ext>
            </a:extLst>
          </p:cNvPr>
          <p:cNvSpPr>
            <a:spLocks noGrp="1"/>
          </p:cNvSpPr>
          <p:nvPr>
            <p:ph idx="1"/>
          </p:nvPr>
        </p:nvSpPr>
        <p:spPr>
          <a:xfrm>
            <a:off x="838200" y="765810"/>
            <a:ext cx="10515600" cy="5814284"/>
          </a:xfrm>
        </p:spPr>
        <p:txBody>
          <a:bodyPr>
            <a:norm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Cyrus II (the Great) 		559–530 BC</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Cambyses 				530–522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Darius I 				522–486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Xerxes I (Ahasuerus) 		486–465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Artaxerxes I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Longimanus</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464–424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Darius II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Nothus</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423–404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Artaxerxes II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Mnemnon</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404–359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Artaxerxes III 			359–338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Arses</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III 				338–336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Darius III 				336–330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0894879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26EE3-2F49-5B7B-F5E5-D43F30DBE548}"/>
              </a:ext>
            </a:extLst>
          </p:cNvPr>
          <p:cNvSpPr>
            <a:spLocks noGrp="1"/>
          </p:cNvSpPr>
          <p:nvPr>
            <p:ph idx="1"/>
          </p:nvPr>
        </p:nvSpPr>
        <p:spPr>
          <a:xfrm>
            <a:off x="161365" y="1097280"/>
            <a:ext cx="11668686" cy="5482814"/>
          </a:xfrm>
        </p:spPr>
        <p:txBody>
          <a:bodyPr>
            <a:no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Social Conditions</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Persian disposition toward conquered peoples differed fundamentally from the Assyrians (who deported and scattered the population of Israel [Northern Kingdom] wholesale and replaced them with foreigners) and the Babylonians (who deported the population of Judah but settled them in their own ethnic community). Rather than imposing integration of conquered peoples by force, the Persians assumed that benignly treated subjects would be loyal subjects. </a:t>
            </a:r>
          </a:p>
          <a:p>
            <a:pPr marL="45720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Accordingly, early in his reign Cyrus II issued a decree, freeing subjects to return to their native lands and to rebuild the temples and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sanctuaries of their gods (happy gods would be loyal gods). </a:t>
            </a:r>
          </a:p>
        </p:txBody>
      </p:sp>
    </p:spTree>
    <p:extLst>
      <p:ext uri="{BB962C8B-B14F-4D97-AF65-F5344CB8AC3E}">
        <p14:creationId xmlns:p14="http://schemas.microsoft.com/office/powerpoint/2010/main" val="385747480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26EE3-2F49-5B7B-F5E5-D43F30DBE548}"/>
              </a:ext>
            </a:extLst>
          </p:cNvPr>
          <p:cNvSpPr>
            <a:spLocks noGrp="1"/>
          </p:cNvSpPr>
          <p:nvPr>
            <p:ph idx="1"/>
          </p:nvPr>
        </p:nvSpPr>
        <p:spPr>
          <a:xfrm>
            <a:off x="161365" y="502920"/>
            <a:ext cx="11725836" cy="6077174"/>
          </a:xfrm>
        </p:spPr>
        <p:txBody>
          <a:bodyPr>
            <a:noAutofit/>
          </a:bodyPr>
          <a:lstStyle/>
          <a:p>
            <a:pPr marL="45720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version of this decree (giving credit to Marduk, Cyrus’ adopted Babylonian god) is preserved on the famous Cyrus Cylinder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ANET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p. 315–16). What is recorded in 2 Chronicles 36:22–23 and repeated in Ezra 1:1–4 recognizing “YHWH, the God of Heaven,” represents a specific politically correct version for his Jewish subjects.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How well the Jews were doing in exile is reflected by the fact that after Cyrus’ general decree to all Jews authorizing them to return to Jerusalem and rebuild the Temple only a handful returned. Ezra 1:65 places the figure at 42,360. What the returnees found in Jerusalem was depressing visually, economically, politically, and spiritually.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22059266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26EE3-2F49-5B7B-F5E5-D43F30DBE548}"/>
              </a:ext>
            </a:extLst>
          </p:cNvPr>
          <p:cNvSpPr>
            <a:spLocks noGrp="1"/>
          </p:cNvSpPr>
          <p:nvPr>
            <p:ph idx="1"/>
          </p:nvPr>
        </p:nvSpPr>
        <p:spPr>
          <a:xfrm>
            <a:off x="161365" y="1303020"/>
            <a:ext cx="11508666" cy="5277074"/>
          </a:xfrm>
        </p:spPr>
        <p:txBody>
          <a:bodyPr>
            <a:noAutofit/>
          </a:bodyPr>
          <a:lstStyle/>
          <a:p>
            <a:pPr marL="45720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crisis of faith created by this situation is reflected in the Ezra 1–6 and Haggai–Zechariah. The rest of Ezra-Nehemiah and Malachi demonstrate that one hundred years later the spiritual issues had still not been resolved. The glorious hope held out by the prophets of a previous era had not been realized, and the people were paralyzed in a general climate of despondency and moral lethargy.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00000"/>
              </a:lnSpc>
              <a:spcBef>
                <a:spcPts val="0"/>
              </a:spcBef>
              <a:spcAft>
                <a:spcPts val="600"/>
              </a:spcAft>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535715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26EE3-2F49-5B7B-F5E5-D43F30DBE548}"/>
              </a:ext>
            </a:extLst>
          </p:cNvPr>
          <p:cNvSpPr>
            <a:spLocks noGrp="1"/>
          </p:cNvSpPr>
          <p:nvPr>
            <p:ph idx="1"/>
          </p:nvPr>
        </p:nvSpPr>
        <p:spPr>
          <a:xfrm>
            <a:off x="376519" y="5015060"/>
            <a:ext cx="11044516" cy="1565033"/>
          </a:xfrm>
        </p:spPr>
        <p:txBody>
          <a:bodyPr>
            <a:noAutofit/>
          </a:bodyPr>
          <a:lstStyle/>
          <a:p>
            <a:pPr marL="45720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version of this decree (giving credit to Marduk, Cyrus’ adopted Babylonian god) is preserved on the famous </a:t>
            </a:r>
            <a:r>
              <a:rPr lang="en-US" sz="3200" b="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Cyrus Cylinder</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in the British Museum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ANET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p. 315–16).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5E7B72D1-5998-0C39-68FE-CDCF051D65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7493" y="513776"/>
            <a:ext cx="8956993" cy="4612114"/>
          </a:xfrm>
          <a:prstGeom prst="rect">
            <a:avLst/>
          </a:prstGeom>
          <a:noFill/>
          <a:extLst>
            <a:ext uri="{909E8E84-426E-40DD-AFC4-6F175D3DCCD1}">
              <a14:hiddenFill xmlns:a14="http://schemas.microsoft.com/office/drawing/2010/main">
                <a:solidFill>
                  <a:srgbClr val="BBE0E3"/>
                </a:solidFill>
              </a14:hiddenFill>
            </a:ext>
          </a:extLst>
        </p:spPr>
      </p:pic>
    </p:spTree>
    <p:extLst>
      <p:ext uri="{BB962C8B-B14F-4D97-AF65-F5344CB8AC3E}">
        <p14:creationId xmlns:p14="http://schemas.microsoft.com/office/powerpoint/2010/main" val="364414511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26EE3-2F49-5B7B-F5E5-D43F30DBE548}"/>
              </a:ext>
            </a:extLst>
          </p:cNvPr>
          <p:cNvSpPr>
            <a:spLocks noGrp="1"/>
          </p:cNvSpPr>
          <p:nvPr>
            <p:ph idx="1"/>
          </p:nvPr>
        </p:nvSpPr>
        <p:spPr>
          <a:xfrm>
            <a:off x="376519" y="914400"/>
            <a:ext cx="11044516" cy="5665693"/>
          </a:xfrm>
        </p:spPr>
        <p:txBody>
          <a:bodyPr>
            <a:noAutofit/>
          </a:bodyPr>
          <a:lstStyle/>
          <a:p>
            <a:pPr marL="45720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What is recorded in 2 Chronicles 36:22–23 and repeated in Ezra 1:1–4 recognizing “YHWH, the God of Heaven,” represents a specific politically correct version for his Jewish subjects.</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 well the Jews were doing in exile is reflected by the fact that after Cyrus’ general decree to all Jews authorizing them to return to Jerusalem and rebuild the Temple only a handful returned. </a:t>
            </a:r>
          </a:p>
          <a:p>
            <a:pPr marL="45720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Ezra 1:65 places the figure at 42,360. What the returnees found in Jerusalem was depressing visually, economically, politically, and spiritually.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36916272"/>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26EE3-2F49-5B7B-F5E5-D43F30DBE548}"/>
              </a:ext>
            </a:extLst>
          </p:cNvPr>
          <p:cNvSpPr>
            <a:spLocks noGrp="1"/>
          </p:cNvSpPr>
          <p:nvPr>
            <p:ph idx="1"/>
          </p:nvPr>
        </p:nvSpPr>
        <p:spPr>
          <a:xfrm>
            <a:off x="376519" y="1325880"/>
            <a:ext cx="11044516" cy="5254213"/>
          </a:xfrm>
        </p:spPr>
        <p:txBody>
          <a:bodyPr>
            <a:noAutofit/>
          </a:bodyPr>
          <a:lstStyle/>
          <a:p>
            <a:pPr marL="45720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crisis of faith created by this situation is reflected in the Ezra 1–6 and Haggai–Zechariah. </a:t>
            </a:r>
          </a:p>
          <a:p>
            <a:pPr marL="45720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rest of Ezra-Nehemiah and Malachi demonstrate that one hundred years later the spiritual issues had still not been resolved. The glorious hope held out by the prophets of a previous era had not been realized, and the people were paralyzed in a general climate of despondency and moral lethargy.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1160760"/>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26EE3-2F49-5B7B-F5E5-D43F30DBE548}"/>
              </a:ext>
            </a:extLst>
          </p:cNvPr>
          <p:cNvSpPr>
            <a:spLocks noGrp="1"/>
          </p:cNvSpPr>
          <p:nvPr>
            <p:ph idx="1"/>
          </p:nvPr>
        </p:nvSpPr>
        <p:spPr>
          <a:xfrm>
            <a:off x="376519" y="1440180"/>
            <a:ext cx="11492752" cy="5139914"/>
          </a:xfrm>
        </p:spPr>
        <p:txBody>
          <a:bodyPr>
            <a:noAutofit/>
          </a:bodyPr>
          <a:lstStyle/>
          <a:p>
            <a:pPr marL="233363" marR="0" indent="0">
              <a:lnSpc>
                <a:spcPct val="100000"/>
              </a:lnSpc>
              <a:spcBef>
                <a:spcPts val="0"/>
              </a:spcBef>
              <a:spcAft>
                <a:spcPts val="600"/>
              </a:spcAft>
              <a:buNone/>
              <a:tabLst>
                <a:tab pos="228600" algn="l"/>
                <a:tab pos="233363" algn="l"/>
                <a:tab pos="744538" algn="l"/>
                <a:tab pos="798513"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To be sure, a community of Judeans largely weaned of idolatry had been reestablished in Jerusalem, but this was a pathetic fraction (</a:t>
            </a:r>
            <a:r>
              <a:rPr lang="he-IL" b="1" dirty="0">
                <a:solidFill>
                  <a:srgbClr val="FFFFCC"/>
                </a:solidFill>
                <a:effectLst/>
                <a:latin typeface="SBL BibLit" panose="02000000000000000000" pitchFamily="2" charset="-79"/>
                <a:ea typeface="SBL BibLit" panose="02000000000000000000" pitchFamily="2" charset="-79"/>
                <a:cs typeface="SBL BibLit" panose="02000000000000000000" pitchFamily="2" charset="-79"/>
              </a:rPr>
              <a:t>מְ</a:t>
            </a:r>
            <a:r>
              <a:rPr lang="en-US" b="1" dirty="0">
                <a:solidFill>
                  <a:srgbClr val="FFFFCC"/>
                </a:solidFill>
                <a:effectLst/>
                <a:latin typeface="SBL BibLit" panose="02000000000000000000" pitchFamily="2" charset="-79"/>
                <a:ea typeface="SBL BibLit" panose="02000000000000000000" pitchFamily="2" charset="-79"/>
                <a:cs typeface="SBL BibLit" panose="02000000000000000000" pitchFamily="2" charset="-79"/>
              </a:rPr>
              <a:t>ע</a:t>
            </a:r>
            <a:r>
              <a:rPr lang="he-IL" b="1" dirty="0">
                <a:solidFill>
                  <a:srgbClr val="FFFFCC"/>
                </a:solidFill>
                <a:effectLst/>
                <a:latin typeface="SBL BibLit" panose="02000000000000000000" pitchFamily="2" charset="-79"/>
                <a:ea typeface="SBL BibLit" panose="02000000000000000000" pitchFamily="2" charset="-79"/>
                <a:cs typeface="SBL BibLit" panose="02000000000000000000" pitchFamily="2" charset="-79"/>
              </a:rPr>
              <a:t>ַט</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of what the </a:t>
            </a:r>
            <a:r>
              <a:rPr lang="en-US"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preexilix</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and </a:t>
            </a:r>
            <a:r>
              <a:rPr lang="en-US"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ecxilic</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prophets had envisioned:</a:t>
            </a:r>
          </a:p>
          <a:p>
            <a:pPr marL="690563" marR="0" indent="-457200">
              <a:lnSpc>
                <a:spcPct val="100000"/>
              </a:lnSpc>
              <a:spcBef>
                <a:spcPts val="0"/>
              </a:spcBef>
              <a:spcAft>
                <a:spcPts val="600"/>
              </a:spcAft>
              <a:buAutoNum type="alphaLcPeriod"/>
              <a:tabLst>
                <a:tab pos="744538" algn="l"/>
                <a:tab pos="798513"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Only a hand</a:t>
            </a:r>
            <a:r>
              <a:rPr lang="en-US" b="1" dirty="0">
                <a:solidFill>
                  <a:srgbClr val="FFFFCC"/>
                </a:solidFill>
                <a:latin typeface="Calibri" panose="020F0502020204030204" pitchFamily="34" charset="0"/>
                <a:ea typeface="MS Gothic" panose="020B0609070205080204" pitchFamily="49" charset="-128"/>
                <a:cs typeface="Calibri" panose="020F0502020204030204" pitchFamily="34" charset="0"/>
              </a:rPr>
              <a:t>ful of exiles had returned, and they </a:t>
            </a:r>
            <a:r>
              <a:rPr lang="en-US" b="1" dirty="0" err="1">
                <a:solidFill>
                  <a:srgbClr val="FFFFCC"/>
                </a:solidFill>
                <a:latin typeface="Calibri" panose="020F0502020204030204" pitchFamily="34" charset="0"/>
                <a:ea typeface="MS Gothic" panose="020B0609070205080204" pitchFamily="49" charset="-128"/>
                <a:cs typeface="Calibri" panose="020F0502020204030204" pitchFamily="34" charset="0"/>
              </a:rPr>
              <a:t>wre</a:t>
            </a:r>
            <a:r>
              <a:rPr lang="en-US" b="1" dirty="0">
                <a:solidFill>
                  <a:srgbClr val="FFFFCC"/>
                </a:solidFill>
                <a:latin typeface="Calibri" panose="020F0502020204030204" pitchFamily="34" charset="0"/>
                <a:ea typeface="MS Gothic" panose="020B0609070205080204" pitchFamily="49" charset="-128"/>
                <a:cs typeface="Calibri" panose="020F0502020204030204" pitchFamily="34" charset="0"/>
              </a:rPr>
              <a:t> primarily Judeans and Levites.</a:t>
            </a:r>
          </a:p>
          <a:p>
            <a:pPr marL="690563" marR="0" indent="-457200">
              <a:lnSpc>
                <a:spcPct val="100000"/>
              </a:lnSpc>
              <a:spcBef>
                <a:spcPts val="0"/>
              </a:spcBef>
              <a:spcAft>
                <a:spcPts val="600"/>
              </a:spcAft>
              <a:buAutoNum type="alphaLcPeriod"/>
              <a:tabLst>
                <a:tab pos="744538" algn="l"/>
                <a:tab pos="798513"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Only a small portion of land around Jerusalem had actually been occu</a:t>
            </a:r>
            <a:r>
              <a:rPr lang="en-US" b="1" dirty="0">
                <a:solidFill>
                  <a:srgbClr val="FFFFCC"/>
                </a:solidFill>
                <a:latin typeface="Calibri" panose="020F0502020204030204" pitchFamily="34" charset="0"/>
                <a:ea typeface="MS Gothic" panose="020B0609070205080204" pitchFamily="49" charset="-128"/>
                <a:cs typeface="Calibri" panose="020F0502020204030204" pitchFamily="34" charset="0"/>
              </a:rPr>
              <a:t>pied by the returnees.</a:t>
            </a:r>
          </a:p>
          <a:p>
            <a:pPr marL="690563" marR="0" indent="-457200">
              <a:lnSpc>
                <a:spcPct val="100000"/>
              </a:lnSpc>
              <a:spcBef>
                <a:spcPts val="0"/>
              </a:spcBef>
              <a:spcAft>
                <a:spcPts val="600"/>
              </a:spcAft>
              <a:buAutoNum type="alphaLcPeriod"/>
              <a:tabLst>
                <a:tab pos="744538" algn="l"/>
                <a:tab pos="798513"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King Da</a:t>
            </a:r>
            <a:r>
              <a:rPr lang="en-US" b="1" dirty="0">
                <a:solidFill>
                  <a:srgbClr val="FFFFCC"/>
                </a:solidFill>
                <a:latin typeface="Calibri" panose="020F0502020204030204" pitchFamily="34" charset="0"/>
                <a:ea typeface="MS Gothic" panose="020B0609070205080204" pitchFamily="49" charset="-128"/>
                <a:cs typeface="Calibri" panose="020F0502020204030204" pitchFamily="34" charset="0"/>
              </a:rPr>
              <a:t>vid was represented by </a:t>
            </a:r>
            <a:r>
              <a:rPr lang="en-US" b="1" dirty="0" err="1">
                <a:solidFill>
                  <a:srgbClr val="FFFFCC"/>
                </a:solidFill>
                <a:latin typeface="Calibri" panose="020F0502020204030204" pitchFamily="34" charset="0"/>
                <a:ea typeface="MS Gothic" panose="020B0609070205080204" pitchFamily="49" charset="-128"/>
                <a:cs typeface="Calibri" panose="020F0502020204030204" pitchFamily="34" charset="0"/>
              </a:rPr>
              <a:t>Zerubbbabel</a:t>
            </a:r>
            <a:r>
              <a:rPr lang="en-US" b="1" dirty="0">
                <a:solidFill>
                  <a:srgbClr val="FFFFCC"/>
                </a:solidFill>
                <a:latin typeface="Calibri" panose="020F0502020204030204" pitchFamily="34" charset="0"/>
                <a:ea typeface="MS Gothic" panose="020B0609070205080204" pitchFamily="49" charset="-128"/>
                <a:cs typeface="Calibri" panose="020F0502020204030204" pitchFamily="34" charset="0"/>
              </a:rPr>
              <a:t> and his successors, but they were merely governors of a Persian province.</a:t>
            </a:r>
          </a:p>
          <a:p>
            <a:pPr marL="690563" marR="0" indent="-457200">
              <a:lnSpc>
                <a:spcPct val="100000"/>
              </a:lnSpc>
              <a:spcBef>
                <a:spcPts val="0"/>
              </a:spcBef>
              <a:spcAft>
                <a:spcPts val="600"/>
              </a:spcAft>
              <a:buAutoNum type="alphaLcPeriod"/>
              <a:tabLst>
                <a:tab pos="744538" algn="l"/>
                <a:tab pos="798513"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rebuilt temple was a small and sad version of the original.</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24567787"/>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9DD9D-308A-AB4E-C143-6B06F2822DAD}"/>
              </a:ext>
            </a:extLst>
          </p:cNvPr>
          <p:cNvSpPr>
            <a:spLocks noGrp="1"/>
          </p:cNvSpPr>
          <p:nvPr>
            <p:ph type="title"/>
          </p:nvPr>
        </p:nvSpPr>
        <p:spPr/>
        <p:txBody>
          <a:bodyPr>
            <a:normAutofit/>
          </a:bodyPr>
          <a:lstStyle/>
          <a:p>
            <a:pPr algn="ct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  The Book of Esther</a:t>
            </a:r>
            <a:endParaRPr lang="en-US" sz="3600" dirty="0"/>
          </a:p>
        </p:txBody>
      </p:sp>
      <p:sp>
        <p:nvSpPr>
          <p:cNvPr id="8" name="Content Placeholder 7">
            <a:extLst>
              <a:ext uri="{FF2B5EF4-FFF2-40B4-BE49-F238E27FC236}">
                <a16:creationId xmlns:a16="http://schemas.microsoft.com/office/drawing/2014/main" id="{2C566097-FE77-3B3F-DB41-6D0C834C6B08}"/>
              </a:ext>
            </a:extLst>
          </p:cNvPr>
          <p:cNvSpPr>
            <a:spLocks noGrp="1"/>
          </p:cNvSpPr>
          <p:nvPr>
            <p:ph idx="1"/>
          </p:nvPr>
        </p:nvSpPr>
        <p:spPr>
          <a:xfrm>
            <a:off x="533400" y="1348740"/>
            <a:ext cx="11404600" cy="5349240"/>
          </a:xfrm>
        </p:spPr>
        <p:txBody>
          <a:bodyPr>
            <a:normAutofit lnSpcReduction="10000"/>
          </a:bodyPr>
          <a:lstStyle/>
          <a:p>
            <a:pPr marL="514350" marR="0" lvl="0" indent="-514350" algn="l" defTabSz="914400" rtl="0" eaLnBrk="0" fontAlgn="base" latinLnBrk="0" hangingPunct="0">
              <a:lnSpc>
                <a:spcPct val="120000"/>
              </a:lnSpc>
              <a:spcBef>
                <a:spcPct val="0"/>
              </a:spcBef>
              <a:spcAft>
                <a:spcPts val="1200"/>
              </a:spcAft>
              <a:buClrTx/>
              <a:buSzTx/>
              <a:buFontTx/>
              <a:buAutoNum type="arabicPeriod"/>
              <a:tabLst/>
            </a:pPr>
            <a:r>
              <a:rPr lang="en-US" altLang="en-US" b="1" dirty="0">
                <a:solidFill>
                  <a:srgbClr val="FFFFCC"/>
                </a:solidFill>
                <a:latin typeface="Arial" panose="020B0604020202020204" pitchFamily="34" charset="0"/>
                <a:cs typeface="Arial" panose="020B0604020202020204" pitchFamily="34" charset="0"/>
              </a:rPr>
              <a:t>The Story Line</a:t>
            </a:r>
          </a:p>
          <a:p>
            <a:pPr marL="0" marR="0" lvl="0" indent="0" algn="l" defTabSz="914400" rtl="0" eaLnBrk="0" fontAlgn="base" latinLnBrk="0" hangingPunct="0">
              <a:lnSpc>
                <a:spcPct val="120000"/>
              </a:lnSpc>
              <a:spcBef>
                <a:spcPct val="0"/>
              </a:spcBef>
              <a:spcAft>
                <a:spcPts val="1200"/>
              </a:spcAft>
              <a:buClrTx/>
              <a:buSzTx/>
              <a:buNone/>
              <a:tabLst/>
            </a:pPr>
            <a:r>
              <a:rPr kumimoji="0" lang="en-US" altLang="en-US" b="1" i="0" u="none" strike="noStrike" cap="none" normalizeH="0" baseline="0" dirty="0">
                <a:ln>
                  <a:noFill/>
                </a:ln>
                <a:solidFill>
                  <a:srgbClr val="FFFFCC"/>
                </a:solidFill>
                <a:effectLst/>
                <a:latin typeface="Arial" panose="020B0604020202020204" pitchFamily="34" charset="0"/>
                <a:cs typeface="Arial" panose="020B0604020202020204" pitchFamily="34" charset="0"/>
              </a:rPr>
              <a:t>Chapter 1 </a:t>
            </a:r>
          </a:p>
          <a:p>
            <a:pPr marL="0" marR="0" lvl="0" indent="0" algn="l" defTabSz="914400" rtl="0" eaLnBrk="0" fontAlgn="base" latinLnBrk="0" hangingPunct="0">
              <a:lnSpc>
                <a:spcPct val="120000"/>
              </a:lnSpc>
              <a:spcBef>
                <a:spcPct val="0"/>
              </a:spcBef>
              <a:spcAft>
                <a:spcPts val="1200"/>
              </a:spcAft>
              <a:buClrTx/>
              <a:buSzTx/>
              <a:buFontTx/>
              <a:buNone/>
              <a:tabLst/>
            </a:pPr>
            <a:r>
              <a:rPr lang="en-US" b="1" i="0" dirty="0">
                <a:solidFill>
                  <a:srgbClr val="FFFFCC"/>
                </a:solidFill>
                <a:effectLst/>
                <a:latin typeface="Arial" panose="020B0604020202020204" pitchFamily="34" charset="0"/>
              </a:rPr>
              <a:t>Ahasuerus King of Persia (Xerxes I, </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Xerxes I (486–465 BC) </a:t>
            </a:r>
            <a:r>
              <a:rPr lang="en-US" b="1" i="0" dirty="0">
                <a:solidFill>
                  <a:srgbClr val="FFFFCC"/>
                </a:solidFill>
                <a:effectLst/>
                <a:latin typeface="Arial" panose="020B0604020202020204" pitchFamily="34" charset="0"/>
              </a:rPr>
              <a:t>hosted a gigantic party in Susa the capital for the male officials of his empire that lasted 180 days. After the 180 days were over, before sending the officials back to their respective provinces, he climaxed the gathering with a seven-day drinking bout. When his wife, Queen Vashti refused his summons to come to the banquet so he could show off her beauty to all who had gathered, he banished her (or executed—her actual fate is not recorded)</a:t>
            </a:r>
            <a:r>
              <a:rPr lang="en-US" altLang="en-US" b="1" dirty="0">
                <a:solidFill>
                  <a:srgbClr val="FFFFCC"/>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2601997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471340" y="1074420"/>
            <a:ext cx="11210042" cy="5656318"/>
          </a:xfrm>
        </p:spPr>
        <p:txBody>
          <a:bodyPr>
            <a:noAutofit/>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Official Genealogical Lists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hit̄yaḥĕšām</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“their genealogy”)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Chron 4:33 (Simeon); 5:17 (Gad; 7:9 (Benjamin); 7:40 	(Asher); 9:1 (all Israel); 9:22 (gatekeepers).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Chron 12:15 (Rehoboam) the deeds are recorded 					“according to their genealogy.”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Chronicler probably had access to these official lists, although most of the early genealogies appear to have been based directly on the Pentateuch (a different recension than MT to be sure), but with his own minor additions).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98227087"/>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2C566097-FE77-3B3F-DB41-6D0C834C6B08}"/>
              </a:ext>
            </a:extLst>
          </p:cNvPr>
          <p:cNvSpPr>
            <a:spLocks noGrp="1"/>
          </p:cNvSpPr>
          <p:nvPr>
            <p:ph idx="1"/>
          </p:nvPr>
        </p:nvSpPr>
        <p:spPr>
          <a:xfrm>
            <a:off x="533400" y="765810"/>
            <a:ext cx="11404600" cy="5932170"/>
          </a:xfrm>
        </p:spPr>
        <p:txBody>
          <a:bodyPr>
            <a:normAutofit/>
          </a:bodyPr>
          <a:lstStyle/>
          <a:p>
            <a:pPr marL="0" marR="0" lvl="0" indent="0" algn="l" defTabSz="914400" rtl="0" eaLnBrk="0" fontAlgn="base" latinLnBrk="0" hangingPunct="0">
              <a:lnSpc>
                <a:spcPct val="120000"/>
              </a:lnSpc>
              <a:spcBef>
                <a:spcPct val="0"/>
              </a:spcBef>
              <a:spcAft>
                <a:spcPts val="1200"/>
              </a:spcAft>
              <a:buClrTx/>
              <a:buSzTx/>
              <a:buFontTx/>
              <a:buNone/>
              <a:tabLst/>
            </a:pPr>
            <a:r>
              <a:rPr kumimoji="0" lang="en-US" altLang="en-US" b="1" u="none" strike="noStrike" cap="none" normalizeH="0" baseline="0" dirty="0">
                <a:ln>
                  <a:noFill/>
                </a:ln>
                <a:solidFill>
                  <a:srgbClr val="FFFFCC"/>
                </a:solidFill>
                <a:latin typeface="Arial" panose="020B0604020202020204" pitchFamily="34" charset="0"/>
                <a:cs typeface="Arial" panose="020B0604020202020204" pitchFamily="34" charset="0"/>
              </a:rPr>
              <a:t>Chapter 2. </a:t>
            </a:r>
          </a:p>
          <a:p>
            <a:pPr marL="0" marR="0" lvl="0" indent="0" algn="l" defTabSz="914400" rtl="0" eaLnBrk="0" fontAlgn="base" latinLnBrk="0" hangingPunct="0">
              <a:lnSpc>
                <a:spcPct val="120000"/>
              </a:lnSpc>
              <a:spcBef>
                <a:spcPct val="0"/>
              </a:spcBef>
              <a:spcAft>
                <a:spcPts val="1200"/>
              </a:spcAft>
              <a:buClrTx/>
              <a:buSzTx/>
              <a:buFontTx/>
              <a:buNone/>
              <a:tabLst/>
            </a:pPr>
            <a:r>
              <a:rPr kumimoji="0" lang="en-US" altLang="en-US" b="1" u="none" strike="noStrike" cap="none" normalizeH="0" baseline="0" dirty="0">
                <a:ln>
                  <a:noFill/>
                </a:ln>
                <a:solidFill>
                  <a:srgbClr val="FFFFCC"/>
                </a:solidFill>
                <a:latin typeface="Arial" panose="020B0604020202020204" pitchFamily="34" charset="0"/>
                <a:cs typeface="Arial" panose="020B0604020202020204" pitchFamily="34" charset="0"/>
              </a:rPr>
              <a:t>But </a:t>
            </a:r>
            <a:r>
              <a:rPr lang="en-US" altLang="en-US" b="1" dirty="0">
                <a:solidFill>
                  <a:srgbClr val="FFFFCC"/>
                </a:solidFill>
                <a:latin typeface="Arial" panose="020B0604020202020204" pitchFamily="34" charset="0"/>
                <a:cs typeface="Arial" panose="020B0604020202020204" pitchFamily="34" charset="0"/>
              </a:rPr>
              <a:t>this required the search for a new queen, for which the king appointed officials in every province to identify the most beautiful virgins in his vast empire. The search resulted in the discovery of Esther, a Jewish orphan who was being cared for by her cousin Mordecai. Ahasuerus picked her above all the virgins to be his new queen. During the second grand banquet, this time in Esther’s honor wife, Mordecai, her guardian, overheard news of a plot to assassinate the king. Mordecai informed Esther of the plot and she relayed the message to the king and the conspirators were hanged.</a:t>
            </a:r>
          </a:p>
        </p:txBody>
      </p:sp>
    </p:spTree>
    <p:extLst>
      <p:ext uri="{BB962C8B-B14F-4D97-AF65-F5344CB8AC3E}">
        <p14:creationId xmlns:p14="http://schemas.microsoft.com/office/powerpoint/2010/main" val="207851927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2C566097-FE77-3B3F-DB41-6D0C834C6B08}"/>
              </a:ext>
            </a:extLst>
          </p:cNvPr>
          <p:cNvSpPr>
            <a:spLocks noGrp="1"/>
          </p:cNvSpPr>
          <p:nvPr>
            <p:ph idx="1"/>
          </p:nvPr>
        </p:nvSpPr>
        <p:spPr>
          <a:xfrm>
            <a:off x="533400" y="754380"/>
            <a:ext cx="11404600" cy="5943600"/>
          </a:xfrm>
        </p:spPr>
        <p:txBody>
          <a:bodyPr>
            <a:normAutofit/>
          </a:bodyPr>
          <a:lstStyle/>
          <a:p>
            <a:pPr marL="0" marR="0" lvl="0" indent="0" algn="l" defTabSz="914400" rtl="0" eaLnBrk="0" fontAlgn="base" latinLnBrk="0" hangingPunct="0">
              <a:lnSpc>
                <a:spcPct val="120000"/>
              </a:lnSpc>
              <a:spcBef>
                <a:spcPct val="0"/>
              </a:spcBef>
              <a:spcAft>
                <a:spcPts val="1200"/>
              </a:spcAft>
              <a:buClrTx/>
              <a:buSzTx/>
              <a:buFontTx/>
              <a:buNone/>
              <a:tabLst/>
            </a:pPr>
            <a:r>
              <a:rPr lang="en-US" altLang="en-US" sz="3200" b="1" dirty="0">
                <a:solidFill>
                  <a:srgbClr val="FFFFCC"/>
                </a:solidFill>
                <a:latin typeface="Arial" panose="020B0604020202020204" pitchFamily="34" charset="0"/>
                <a:cs typeface="Arial" panose="020B0604020202020204" pitchFamily="34" charset="0"/>
              </a:rPr>
              <a:t>Chapter 3</a:t>
            </a:r>
            <a:r>
              <a:rPr kumimoji="0" lang="en-US" altLang="en-US" sz="3200" b="1" i="0" u="none" strike="noStrike" cap="none" normalizeH="0" baseline="0" dirty="0">
                <a:ln>
                  <a:noFill/>
                </a:ln>
                <a:solidFill>
                  <a:srgbClr val="FFFFCC"/>
                </a:solidFill>
                <a:effectLst/>
                <a:latin typeface="Arial" panose="020B0604020202020204" pitchFamily="34" charset="0"/>
                <a:cs typeface="Arial" panose="020B0604020202020204" pitchFamily="34" charset="0"/>
              </a:rPr>
              <a:t> </a:t>
            </a:r>
          </a:p>
          <a:p>
            <a:pPr marL="0" marR="0" lvl="0" indent="0" algn="l" defTabSz="914400" rtl="0" eaLnBrk="0" fontAlgn="base" latinLnBrk="0" hangingPunct="0">
              <a:lnSpc>
                <a:spcPct val="120000"/>
              </a:lnSpc>
              <a:spcBef>
                <a:spcPct val="0"/>
              </a:spcBef>
              <a:spcAft>
                <a:spcPts val="1200"/>
              </a:spcAft>
              <a:buClrTx/>
              <a:buSzTx/>
              <a:buFontTx/>
              <a:buNone/>
              <a:tabLst/>
            </a:pPr>
            <a:r>
              <a:rPr kumimoji="0" lang="en-US" altLang="en-US" sz="3200" b="1" i="0" u="none" strike="noStrike" cap="none" normalizeH="0" baseline="0" dirty="0">
                <a:ln>
                  <a:noFill/>
                </a:ln>
                <a:solidFill>
                  <a:srgbClr val="FFFFCC"/>
                </a:solidFill>
                <a:effectLst/>
                <a:latin typeface="Arial" panose="020B0604020202020204" pitchFamily="34" charset="0"/>
                <a:cs typeface="Arial" panose="020B0604020202020204" pitchFamily="34" charset="0"/>
              </a:rPr>
              <a:t>After Ahasuerus had elevated Haman the </a:t>
            </a:r>
            <a:r>
              <a:rPr kumimoji="0" lang="en-US" altLang="en-US" sz="3200" b="1" i="0" u="none" strike="noStrike" cap="none" normalizeH="0" baseline="0" dirty="0" err="1">
                <a:ln>
                  <a:noFill/>
                </a:ln>
                <a:solidFill>
                  <a:srgbClr val="FFFFCC"/>
                </a:solidFill>
                <a:effectLst/>
                <a:latin typeface="Arial" panose="020B0604020202020204" pitchFamily="34" charset="0"/>
                <a:cs typeface="Arial" panose="020B0604020202020204" pitchFamily="34" charset="0"/>
              </a:rPr>
              <a:t>Agagite</a:t>
            </a:r>
            <a:r>
              <a:rPr kumimoji="0" lang="en-US" altLang="en-US" sz="3200" b="1" i="0" u="none" strike="noStrike" cap="none" normalizeH="0" baseline="0" dirty="0">
                <a:ln>
                  <a:noFill/>
                </a:ln>
                <a:solidFill>
                  <a:srgbClr val="FFFFCC"/>
                </a:solidFill>
                <a:effectLst/>
                <a:latin typeface="Arial" panose="020B0604020202020204" pitchFamily="34" charset="0"/>
                <a:cs typeface="Arial" panose="020B0604020202020204" pitchFamily="34" charset="0"/>
              </a:rPr>
              <a:t> to a high office and charged all his courtiers to bow down to him, for some undeclared reason Mordecai refused to comply with the king’s order. When Haman discovered that Mordecai was a Jew, he convinced the king to issue a decree calling for the execution of all the Jews in the empire on one day Adar 13. </a:t>
            </a:r>
            <a:endParaRPr lang="en-US" sz="2000" b="1" dirty="0"/>
          </a:p>
        </p:txBody>
      </p:sp>
    </p:spTree>
    <p:extLst>
      <p:ext uri="{BB962C8B-B14F-4D97-AF65-F5344CB8AC3E}">
        <p14:creationId xmlns:p14="http://schemas.microsoft.com/office/powerpoint/2010/main" val="3191443021"/>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2C566097-FE77-3B3F-DB41-6D0C834C6B08}"/>
              </a:ext>
            </a:extLst>
          </p:cNvPr>
          <p:cNvSpPr>
            <a:spLocks noGrp="1"/>
          </p:cNvSpPr>
          <p:nvPr>
            <p:ph idx="1"/>
          </p:nvPr>
        </p:nvSpPr>
        <p:spPr>
          <a:xfrm>
            <a:off x="533400" y="754380"/>
            <a:ext cx="11404600" cy="5943600"/>
          </a:xfrm>
        </p:spPr>
        <p:txBody>
          <a:bodyPr>
            <a:normAutofit fontScale="92500" lnSpcReduction="20000"/>
          </a:bodyPr>
          <a:lstStyle/>
          <a:p>
            <a:pPr marL="0" marR="0" lvl="0" indent="0" algn="l" defTabSz="914400" rtl="0" eaLnBrk="0" fontAlgn="base" latinLnBrk="0" hangingPunct="0">
              <a:lnSpc>
                <a:spcPct val="120000"/>
              </a:lnSpc>
              <a:spcBef>
                <a:spcPct val="0"/>
              </a:spcBef>
              <a:spcAft>
                <a:spcPts val="1200"/>
              </a:spcAft>
              <a:buClrTx/>
              <a:buSzTx/>
              <a:buFontTx/>
              <a:buNone/>
              <a:tabLst/>
            </a:pPr>
            <a:r>
              <a:rPr kumimoji="0" lang="en-US" altLang="en-US" sz="4000" b="1" i="0" u="none" strike="noStrike" cap="none" normalizeH="0" baseline="0" dirty="0">
                <a:ln>
                  <a:noFill/>
                </a:ln>
                <a:solidFill>
                  <a:srgbClr val="FFFFCC"/>
                </a:solidFill>
                <a:effectLst/>
                <a:latin typeface="Arial" panose="020B0604020202020204" pitchFamily="34" charset="0"/>
                <a:cs typeface="Arial" panose="020B0604020202020204" pitchFamily="34" charset="0"/>
              </a:rPr>
              <a:t>Chapter 4</a:t>
            </a:r>
          </a:p>
          <a:p>
            <a:pPr marL="0" marR="0" lvl="0" indent="0" algn="l" defTabSz="914400" rtl="0" eaLnBrk="0" fontAlgn="base" latinLnBrk="0" hangingPunct="0">
              <a:lnSpc>
                <a:spcPct val="120000"/>
              </a:lnSpc>
              <a:spcBef>
                <a:spcPct val="0"/>
              </a:spcBef>
              <a:spcAft>
                <a:spcPts val="1200"/>
              </a:spcAft>
              <a:buClrTx/>
              <a:buSzTx/>
              <a:buFontTx/>
              <a:buNone/>
              <a:tabLst/>
            </a:pPr>
            <a:r>
              <a:rPr kumimoji="0" lang="en-US" altLang="en-US" sz="4000" b="1" i="0" u="none" strike="noStrike" cap="none" normalizeH="0" baseline="0" dirty="0">
                <a:ln>
                  <a:noFill/>
                </a:ln>
                <a:solidFill>
                  <a:srgbClr val="FFFFCC"/>
                </a:solidFill>
                <a:effectLst/>
                <a:latin typeface="Arial" panose="020B0604020202020204" pitchFamily="34" charset="0"/>
                <a:cs typeface="Arial" panose="020B0604020202020204" pitchFamily="34" charset="0"/>
              </a:rPr>
              <a:t>Like all the Jews of the empire, when Mordecai heard of the edict he dressed in sackcloth, the garb of mourning, and instead of entering the royal citadel (where sackcloth was prohibited), he went as far as the gate. Despite the potential danger for herself, when Esther learned of the plot against her people, Mordecai challenger her with a dramatic speech:</a:t>
            </a:r>
          </a:p>
          <a:p>
            <a:endParaRPr lang="en-US" dirty="0"/>
          </a:p>
        </p:txBody>
      </p:sp>
    </p:spTree>
    <p:extLst>
      <p:ext uri="{BB962C8B-B14F-4D97-AF65-F5344CB8AC3E}">
        <p14:creationId xmlns:p14="http://schemas.microsoft.com/office/powerpoint/2010/main" val="3856015041"/>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2C566097-FE77-3B3F-DB41-6D0C834C6B08}"/>
              </a:ext>
            </a:extLst>
          </p:cNvPr>
          <p:cNvSpPr>
            <a:spLocks noGrp="1"/>
          </p:cNvSpPr>
          <p:nvPr>
            <p:ph idx="1"/>
          </p:nvPr>
        </p:nvSpPr>
        <p:spPr>
          <a:xfrm>
            <a:off x="533400" y="560070"/>
            <a:ext cx="11404600" cy="6137910"/>
          </a:xfrm>
        </p:spPr>
        <p:txBody>
          <a:bodyPr>
            <a:normAutofit fontScale="70000" lnSpcReduction="20000"/>
          </a:bodyPr>
          <a:lstStyle/>
          <a:p>
            <a:pPr marL="0" marR="0" lvl="0" indent="0" algn="l" defTabSz="914400" rtl="0" eaLnBrk="0" fontAlgn="base" latinLnBrk="0" hangingPunct="0">
              <a:lnSpc>
                <a:spcPct val="120000"/>
              </a:lnSpc>
              <a:spcBef>
                <a:spcPct val="0"/>
              </a:spcBef>
              <a:spcAft>
                <a:spcPts val="1200"/>
              </a:spcAft>
              <a:buClrTx/>
              <a:buSzTx/>
              <a:buFontTx/>
              <a:buNone/>
              <a:tabLst/>
            </a:pPr>
            <a:r>
              <a:rPr kumimoji="0" lang="en-US" altLang="en-US" sz="4800" b="1" i="0" u="none" strike="noStrike" cap="none" normalizeH="0" baseline="0" dirty="0">
                <a:ln>
                  <a:noFill/>
                </a:ln>
                <a:solidFill>
                  <a:srgbClr val="FFFFCC"/>
                </a:solidFill>
                <a:effectLst/>
                <a:cs typeface="Arial" panose="020B0604020202020204" pitchFamily="34" charset="0"/>
              </a:rPr>
              <a:t>Chapter 4</a:t>
            </a:r>
          </a:p>
          <a:p>
            <a:pPr marL="0" indent="0" algn="l" rtl="0">
              <a:lnSpc>
                <a:spcPct val="120000"/>
              </a:lnSpc>
              <a:spcBef>
                <a:spcPts val="0"/>
              </a:spcBef>
              <a:spcAft>
                <a:spcPts val="1200"/>
              </a:spcAft>
              <a:buNone/>
            </a:pPr>
            <a:r>
              <a:rPr lang="en-US" sz="4800" b="1" i="0" u="none" strike="noStrike" baseline="0" dirty="0">
                <a:solidFill>
                  <a:srgbClr val="FFFFCC"/>
                </a:solidFill>
                <a:cs typeface="SBL BibLit" panose="02000000000000000000" pitchFamily="2" charset="-79"/>
              </a:rPr>
              <a:t>"Do not think that because you are in the king's house you alone of all the Jews will escape. </a:t>
            </a:r>
            <a:r>
              <a:rPr lang="en-US" sz="4800" b="1" i="0" u="none" strike="noStrike" baseline="30000" dirty="0">
                <a:solidFill>
                  <a:srgbClr val="FFFFCC"/>
                </a:solidFill>
                <a:cs typeface="SBL BibLit" panose="02000000000000000000" pitchFamily="2" charset="-79"/>
              </a:rPr>
              <a:t>14</a:t>
            </a:r>
            <a:r>
              <a:rPr lang="en-US" sz="4800" b="1" i="0" u="none" strike="noStrike" baseline="0" dirty="0">
                <a:solidFill>
                  <a:srgbClr val="FFFFCC"/>
                </a:solidFill>
                <a:cs typeface="SBL BibLit" panose="02000000000000000000" pitchFamily="2" charset="-79"/>
              </a:rPr>
              <a:t> For if you remain silent at this time, relief and deliverance for the Jews will arise from another place, but you and your father's family will perish. And who knows but that you have come to your royal position for such a time as this?" (Est. 4:13-14 NIV)</a:t>
            </a:r>
            <a:endParaRPr lang="en-US" altLang="en-US" sz="4800" b="1" dirty="0">
              <a:solidFill>
                <a:srgbClr val="FFFFCC"/>
              </a:solidFill>
              <a:cs typeface="Arial" panose="020B0604020202020204" pitchFamily="34" charset="0"/>
            </a:endParaRPr>
          </a:p>
          <a:p>
            <a:pPr marL="0" marR="0" lvl="0" indent="0" algn="l" defTabSz="914400" rtl="0" eaLnBrk="0" fontAlgn="base" latinLnBrk="0" hangingPunct="0">
              <a:lnSpc>
                <a:spcPct val="120000"/>
              </a:lnSpc>
              <a:spcBef>
                <a:spcPct val="0"/>
              </a:spcBef>
              <a:spcAft>
                <a:spcPts val="1200"/>
              </a:spcAft>
              <a:buClrTx/>
              <a:buSzTx/>
              <a:buFontTx/>
              <a:buNone/>
              <a:tabLst/>
            </a:pPr>
            <a:r>
              <a:rPr kumimoji="0" lang="en-US" altLang="en-US" sz="4800" b="1" i="0" u="none" strike="noStrike" cap="none" normalizeH="0" baseline="0" dirty="0">
                <a:ln>
                  <a:noFill/>
                </a:ln>
                <a:solidFill>
                  <a:srgbClr val="FFFFCC"/>
                </a:solidFill>
                <a:effectLst/>
                <a:cs typeface="Arial" panose="020B0604020202020204" pitchFamily="34" charset="0"/>
              </a:rPr>
              <a:t>Esther agreed to Mordecai’s counsel </a:t>
            </a:r>
            <a:r>
              <a:rPr lang="en-US" altLang="en-US" sz="4800" b="1" dirty="0">
                <a:solidFill>
                  <a:srgbClr val="FFFFCC"/>
                </a:solidFill>
                <a:cs typeface="Arial" panose="020B0604020202020204" pitchFamily="34" charset="0"/>
              </a:rPr>
              <a:t>to </a:t>
            </a:r>
            <a:r>
              <a:rPr kumimoji="0" lang="en-US" altLang="en-US" sz="4800" b="1" i="0" u="none" strike="noStrike" cap="none" normalizeH="0" baseline="0" dirty="0">
                <a:ln>
                  <a:noFill/>
                </a:ln>
                <a:solidFill>
                  <a:srgbClr val="FFFFCC"/>
                </a:solidFill>
                <a:effectLst/>
                <a:cs typeface="Arial" panose="020B0604020202020204" pitchFamily="34" charset="0"/>
              </a:rPr>
              <a:t>intervene on behalf of all the Jewish people in the empire before the king with her own immortal self-sacrificial words, “If I perish, I perish!” Esther to intercede before the king.</a:t>
            </a:r>
            <a:r>
              <a:rPr kumimoji="0" lang="en-US" altLang="en-US" sz="4800" b="1" i="0" u="none" strike="noStrike" cap="none" normalizeH="0" baseline="0" dirty="0">
                <a:ln>
                  <a:noFill/>
                </a:ln>
                <a:solidFill>
                  <a:srgbClr val="FFFFCC"/>
                </a:solidFill>
                <a:effectLst/>
              </a:rPr>
              <a:t> </a:t>
            </a:r>
            <a:endParaRPr lang="en-US" sz="4800" b="1" dirty="0">
              <a:solidFill>
                <a:srgbClr val="FFFFCC"/>
              </a:solidFill>
            </a:endParaRPr>
          </a:p>
        </p:txBody>
      </p:sp>
    </p:spTree>
    <p:extLst>
      <p:ext uri="{BB962C8B-B14F-4D97-AF65-F5344CB8AC3E}">
        <p14:creationId xmlns:p14="http://schemas.microsoft.com/office/powerpoint/2010/main" val="686397539"/>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2C566097-FE77-3B3F-DB41-6D0C834C6B08}"/>
              </a:ext>
            </a:extLst>
          </p:cNvPr>
          <p:cNvSpPr>
            <a:spLocks noGrp="1"/>
          </p:cNvSpPr>
          <p:nvPr>
            <p:ph idx="1"/>
          </p:nvPr>
        </p:nvSpPr>
        <p:spPr>
          <a:xfrm>
            <a:off x="533400" y="754380"/>
            <a:ext cx="11404600" cy="5943600"/>
          </a:xfrm>
        </p:spPr>
        <p:txBody>
          <a:bodyPr>
            <a:normAutofit/>
          </a:bodyPr>
          <a:lstStyle/>
          <a:p>
            <a:pPr marL="0" marR="0" lvl="0" indent="0" algn="l" defTabSz="914400" rtl="0" eaLnBrk="0" fontAlgn="base" latinLnBrk="0" hangingPunct="0">
              <a:lnSpc>
                <a:spcPct val="120000"/>
              </a:lnSpc>
              <a:spcBef>
                <a:spcPct val="0"/>
              </a:spcBef>
              <a:spcAft>
                <a:spcPts val="1200"/>
              </a:spcAft>
              <a:buClrTx/>
              <a:buSzTx/>
              <a:buFontTx/>
              <a:buNone/>
              <a:tabLst/>
            </a:pPr>
            <a:r>
              <a:rPr lang="en-US" altLang="en-US" sz="3200" b="1" dirty="0">
                <a:solidFill>
                  <a:srgbClr val="FFFFCC"/>
                </a:solidFill>
                <a:latin typeface="Arial" panose="020B0604020202020204" pitchFamily="34" charset="0"/>
                <a:cs typeface="Arial" panose="020B0604020202020204" pitchFamily="34" charset="0"/>
              </a:rPr>
              <a:t>Chapter 5</a:t>
            </a:r>
            <a:r>
              <a:rPr kumimoji="0" lang="en-US" altLang="en-US" sz="3200" b="1" i="0" u="none" strike="noStrike" cap="none" normalizeH="0" baseline="0" dirty="0">
                <a:ln>
                  <a:noFill/>
                </a:ln>
                <a:solidFill>
                  <a:srgbClr val="FFFFCC"/>
                </a:solidFill>
                <a:effectLst/>
                <a:latin typeface="Arial" panose="020B0604020202020204" pitchFamily="34" charset="0"/>
                <a:cs typeface="Arial" panose="020B0604020202020204" pitchFamily="34" charset="0"/>
              </a:rPr>
              <a:t> </a:t>
            </a:r>
          </a:p>
          <a:p>
            <a:pPr marL="0" marR="0" lvl="0" indent="0" algn="l" defTabSz="914400" rtl="0" eaLnBrk="0" fontAlgn="base" latinLnBrk="0" hangingPunct="0">
              <a:lnSpc>
                <a:spcPct val="120000"/>
              </a:lnSpc>
              <a:spcBef>
                <a:spcPct val="0"/>
              </a:spcBef>
              <a:spcAft>
                <a:spcPts val="1200"/>
              </a:spcAft>
              <a:buClrTx/>
              <a:buSzTx/>
              <a:buFontTx/>
              <a:buNone/>
              <a:tabLst/>
            </a:pPr>
            <a:r>
              <a:rPr kumimoji="0" lang="en-US" altLang="en-US" sz="3200" b="1" i="0" u="none" strike="noStrike" cap="none" normalizeH="0" baseline="0" dirty="0">
                <a:ln>
                  <a:noFill/>
                </a:ln>
                <a:solidFill>
                  <a:srgbClr val="FFFFCC"/>
                </a:solidFill>
                <a:effectLst/>
                <a:latin typeface="Arial" panose="020B0604020202020204" pitchFamily="34" charset="0"/>
                <a:cs typeface="Arial" panose="020B0604020202020204" pitchFamily="34" charset="0"/>
              </a:rPr>
              <a:t>So Esther planned a private banquet, inviting the king and Haman, now the first minister of the land. Meanwhile Haman encountered Mordecai at the king’s gate, but again he refused to bow down to him. Gloating over his promotion and his being invited by Esther to dine with the king, but furious over Mordecai’s insubordination, he and a few others conspired to get rid of Haman by having gallows built for his hanging.</a:t>
            </a:r>
            <a:endParaRPr lang="en-US" sz="2000" b="1" dirty="0"/>
          </a:p>
        </p:txBody>
      </p:sp>
    </p:spTree>
    <p:extLst>
      <p:ext uri="{BB962C8B-B14F-4D97-AF65-F5344CB8AC3E}">
        <p14:creationId xmlns:p14="http://schemas.microsoft.com/office/powerpoint/2010/main" val="3676871605"/>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2C566097-FE77-3B3F-DB41-6D0C834C6B08}"/>
              </a:ext>
            </a:extLst>
          </p:cNvPr>
          <p:cNvSpPr>
            <a:spLocks noGrp="1"/>
          </p:cNvSpPr>
          <p:nvPr>
            <p:ph idx="1"/>
          </p:nvPr>
        </p:nvSpPr>
        <p:spPr>
          <a:xfrm>
            <a:off x="533400" y="560070"/>
            <a:ext cx="11404600" cy="6137910"/>
          </a:xfrm>
        </p:spPr>
        <p:txBody>
          <a:bodyPr>
            <a:normAutofit fontScale="92500" lnSpcReduction="20000"/>
          </a:bodyPr>
          <a:lstStyle/>
          <a:p>
            <a:pPr marL="0" marR="0" lvl="0" indent="0" algn="l" defTabSz="914400" rtl="0" eaLnBrk="0" fontAlgn="base" latinLnBrk="0" hangingPunct="0">
              <a:lnSpc>
                <a:spcPct val="120000"/>
              </a:lnSpc>
              <a:spcBef>
                <a:spcPct val="0"/>
              </a:spcBef>
              <a:spcAft>
                <a:spcPts val="1200"/>
              </a:spcAft>
              <a:buClrTx/>
              <a:buSzTx/>
              <a:buFontTx/>
              <a:buNone/>
              <a:tabLst/>
            </a:pPr>
            <a:r>
              <a:rPr kumimoji="0" lang="en-US" altLang="en-US" sz="3200" b="1" i="0" u="none" strike="noStrike" cap="none" normalizeH="0" baseline="0" dirty="0">
                <a:ln>
                  <a:noFill/>
                </a:ln>
                <a:solidFill>
                  <a:srgbClr val="FFFFCC"/>
                </a:solidFill>
                <a:effectLst/>
                <a:latin typeface="Arial" panose="020B0604020202020204" pitchFamily="34" charset="0"/>
                <a:cs typeface="Arial" panose="020B0604020202020204" pitchFamily="34" charset="0"/>
              </a:rPr>
              <a:t>Chapter 6</a:t>
            </a:r>
          </a:p>
          <a:p>
            <a:pPr marL="0" marR="0" lvl="0" indent="0" algn="l" defTabSz="914400" rtl="0" eaLnBrk="0" fontAlgn="base" latinLnBrk="0" hangingPunct="0">
              <a:lnSpc>
                <a:spcPct val="120000"/>
              </a:lnSpc>
              <a:spcBef>
                <a:spcPct val="0"/>
              </a:spcBef>
              <a:spcAft>
                <a:spcPts val="1200"/>
              </a:spcAft>
              <a:buClrTx/>
              <a:buSzTx/>
              <a:buFontTx/>
              <a:buNone/>
              <a:tabLst/>
            </a:pPr>
            <a:r>
              <a:rPr kumimoji="0" lang="en-US" altLang="en-US" sz="3200" b="1" i="0" u="none" strike="noStrike" cap="none" normalizeH="0" baseline="0" dirty="0">
                <a:ln>
                  <a:noFill/>
                </a:ln>
                <a:solidFill>
                  <a:srgbClr val="FFFFCC"/>
                </a:solidFill>
                <a:effectLst/>
                <a:latin typeface="Arial" panose="020B0604020202020204" pitchFamily="34" charset="0"/>
                <a:cs typeface="Arial" panose="020B0604020202020204" pitchFamily="34" charset="0"/>
              </a:rPr>
              <a:t>Unable to sleep that night, Ahasuerus needed something to read so he had the daily diary of the court brought to him. </a:t>
            </a:r>
            <a:r>
              <a:rPr lang="en-US" altLang="en-US" sz="3200" b="1" dirty="0">
                <a:solidFill>
                  <a:srgbClr val="FFFFCC"/>
                </a:solidFill>
                <a:latin typeface="Arial" panose="020B0604020202020204" pitchFamily="34" charset="0"/>
                <a:cs typeface="Arial" panose="020B0604020202020204" pitchFamily="34" charset="0"/>
              </a:rPr>
              <a:t>In reading this he cam e upon the record of Mordecai’s earlier reporting of the plot for his assassination. It so happened that when he inquired for information on whether or not Mordecai had ever been honored for this act, Haman happened to be in the court. When he asked Haman how the king should honor a person who deserved recognition, Haman answered, “Dress him in royal finery and mounted on a </a:t>
            </a:r>
            <a:r>
              <a:rPr lang="en-US" altLang="en-US" sz="3200" b="1" dirty="0" err="1">
                <a:solidFill>
                  <a:srgbClr val="FFFFCC"/>
                </a:solidFill>
                <a:latin typeface="Arial" panose="020B0604020202020204" pitchFamily="34" charset="0"/>
                <a:cs typeface="Arial" panose="020B0604020202020204" pitchFamily="34" charset="0"/>
              </a:rPr>
              <a:t>hores</a:t>
            </a:r>
            <a:r>
              <a:rPr lang="en-US" altLang="en-US" sz="3200" b="1" dirty="0">
                <a:solidFill>
                  <a:srgbClr val="FFFFCC"/>
                </a:solidFill>
                <a:latin typeface="Arial" panose="020B0604020202020204" pitchFamily="34" charset="0"/>
                <a:cs typeface="Arial" panose="020B0604020202020204" pitchFamily="34" charset="0"/>
              </a:rPr>
              <a:t> and led through the town for all to see.” Of course, he thought the king’s anonymous question involved him.</a:t>
            </a:r>
            <a:r>
              <a:rPr kumimoji="0" lang="en-US" altLang="en-US" sz="3200" b="1" i="0" u="none" strike="noStrike" cap="none" normalizeH="0" baseline="0" dirty="0">
                <a:ln>
                  <a:noFill/>
                </a:ln>
                <a:solidFill>
                  <a:srgbClr val="FFFFCC"/>
                </a:solidFill>
                <a:effectLst/>
                <a:latin typeface="Arial" panose="020B0604020202020204" pitchFamily="34" charset="0"/>
                <a:cs typeface="Arial" panose="020B0604020202020204" pitchFamily="34" charset="0"/>
              </a:rPr>
              <a:t> </a:t>
            </a:r>
            <a:endParaRPr lang="en-US" sz="3200" b="1" dirty="0">
              <a:solidFill>
                <a:srgbClr val="FFFFCC"/>
              </a:solidFill>
            </a:endParaRPr>
          </a:p>
          <a:p>
            <a:endParaRPr lang="en-US" dirty="0"/>
          </a:p>
        </p:txBody>
      </p:sp>
    </p:spTree>
    <p:extLst>
      <p:ext uri="{BB962C8B-B14F-4D97-AF65-F5344CB8AC3E}">
        <p14:creationId xmlns:p14="http://schemas.microsoft.com/office/powerpoint/2010/main" val="61246137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2C566097-FE77-3B3F-DB41-6D0C834C6B08}"/>
              </a:ext>
            </a:extLst>
          </p:cNvPr>
          <p:cNvSpPr>
            <a:spLocks noGrp="1"/>
          </p:cNvSpPr>
          <p:nvPr>
            <p:ph idx="1"/>
          </p:nvPr>
        </p:nvSpPr>
        <p:spPr>
          <a:xfrm>
            <a:off x="533400" y="754380"/>
            <a:ext cx="11404600" cy="5943600"/>
          </a:xfrm>
        </p:spPr>
        <p:txBody>
          <a:bodyPr>
            <a:normAutofit/>
          </a:bodyPr>
          <a:lstStyle/>
          <a:p>
            <a:pPr marL="0" marR="0" lvl="0" indent="0" algn="l" defTabSz="914400" rtl="0" eaLnBrk="0" fontAlgn="base" latinLnBrk="0" hangingPunct="0">
              <a:lnSpc>
                <a:spcPct val="120000"/>
              </a:lnSpc>
              <a:spcBef>
                <a:spcPct val="0"/>
              </a:spcBef>
              <a:spcAft>
                <a:spcPts val="1200"/>
              </a:spcAft>
              <a:buClrTx/>
              <a:buSzTx/>
              <a:buFontTx/>
              <a:buNone/>
              <a:tabLst/>
            </a:pPr>
            <a:r>
              <a:rPr kumimoji="0" lang="en-US" altLang="en-US" sz="3200" b="1" i="0" u="none" strike="noStrike" cap="none" normalizeH="0" baseline="0" dirty="0">
                <a:ln>
                  <a:noFill/>
                </a:ln>
                <a:solidFill>
                  <a:srgbClr val="FFFFCC"/>
                </a:solidFill>
                <a:effectLst/>
                <a:latin typeface="Arial" panose="020B0604020202020204" pitchFamily="34" charset="0"/>
                <a:cs typeface="Arial" panose="020B0604020202020204" pitchFamily="34" charset="0"/>
              </a:rPr>
              <a:t>Chapter 6</a:t>
            </a:r>
          </a:p>
          <a:p>
            <a:pPr marL="0" marR="0" lvl="0" indent="0" algn="l" defTabSz="914400" rtl="0" eaLnBrk="0" fontAlgn="base" latinLnBrk="0" hangingPunct="0">
              <a:lnSpc>
                <a:spcPct val="120000"/>
              </a:lnSpc>
              <a:spcBef>
                <a:spcPct val="0"/>
              </a:spcBef>
              <a:spcAft>
                <a:spcPts val="1200"/>
              </a:spcAft>
              <a:buClrTx/>
              <a:buSzTx/>
              <a:buFontTx/>
              <a:buNone/>
              <a:tabLst/>
            </a:pPr>
            <a:r>
              <a:rPr kumimoji="0" lang="en-US" altLang="en-US" sz="3200" b="1" i="0" u="none" strike="noStrike" cap="none" normalizeH="0" baseline="0" dirty="0">
                <a:ln>
                  <a:noFill/>
                </a:ln>
                <a:solidFill>
                  <a:srgbClr val="FFFFCC"/>
                </a:solidFill>
                <a:effectLst/>
                <a:latin typeface="Arial" panose="020B0604020202020204" pitchFamily="34" charset="0"/>
                <a:cs typeface="Arial" panose="020B0604020202020204" pitchFamily="34" charset="0"/>
              </a:rPr>
              <a:t>The king agreed and ordered Haman to dress Mordecai exactly as he had advised, and that’s what he did. Thereafter Haman went home while Mordecai returned to the gate of the citadel.  </a:t>
            </a:r>
            <a:endParaRPr lang="en-US" sz="3200" b="1" dirty="0">
              <a:solidFill>
                <a:srgbClr val="FFFFCC"/>
              </a:solidFill>
            </a:endParaRPr>
          </a:p>
          <a:p>
            <a:endParaRPr lang="en-US" dirty="0"/>
          </a:p>
        </p:txBody>
      </p:sp>
    </p:spTree>
    <p:extLst>
      <p:ext uri="{BB962C8B-B14F-4D97-AF65-F5344CB8AC3E}">
        <p14:creationId xmlns:p14="http://schemas.microsoft.com/office/powerpoint/2010/main" val="3798555815"/>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7E45F1-B206-5FF5-EED7-93FACED36EA6}"/>
              </a:ext>
            </a:extLst>
          </p:cNvPr>
          <p:cNvSpPr>
            <a:spLocks noGrp="1"/>
          </p:cNvSpPr>
          <p:nvPr>
            <p:ph idx="1"/>
          </p:nvPr>
        </p:nvSpPr>
        <p:spPr>
          <a:xfrm>
            <a:off x="215153" y="1291590"/>
            <a:ext cx="11385175" cy="5566410"/>
          </a:xfrm>
        </p:spPr>
        <p:txBody>
          <a:bodyPr>
            <a:normAutofit/>
          </a:bodyPr>
          <a:lstStyle/>
          <a:p>
            <a:pPr marL="0" marR="0" lvl="0" indent="0" algn="l" defTabSz="914400" rtl="0" eaLnBrk="0" fontAlgn="base" latinLnBrk="0" hangingPunct="0">
              <a:lnSpc>
                <a:spcPct val="100000"/>
              </a:lnSpc>
              <a:spcBef>
                <a:spcPct val="0"/>
              </a:spcBef>
              <a:spcAft>
                <a:spcPts val="1200"/>
              </a:spcAft>
              <a:buClrTx/>
              <a:buSzTx/>
              <a:buFontTx/>
              <a:buNone/>
              <a:tabLst/>
            </a:pPr>
            <a:r>
              <a:rPr kumimoji="0" lang="en-US" altLang="en-US" sz="3200" b="1" i="0" u="none" strike="noStrike" cap="none" normalizeH="0" baseline="0" dirty="0">
                <a:ln>
                  <a:noFill/>
                </a:ln>
                <a:solidFill>
                  <a:srgbClr val="FFFFCC"/>
                </a:solidFill>
                <a:effectLst/>
                <a:latin typeface="Arial" panose="020B0604020202020204" pitchFamily="34" charset="0"/>
                <a:cs typeface="Arial" panose="020B0604020202020204" pitchFamily="34" charset="0"/>
              </a:rPr>
              <a:t>Chapter 7</a:t>
            </a:r>
          </a:p>
          <a:p>
            <a:pPr marL="0" marR="0" lvl="0" indent="0" algn="l" defTabSz="914400" rtl="0" eaLnBrk="0" fontAlgn="base" latinLnBrk="0" hangingPunct="0">
              <a:lnSpc>
                <a:spcPct val="100000"/>
              </a:lnSpc>
              <a:spcBef>
                <a:spcPct val="0"/>
              </a:spcBef>
              <a:spcAft>
                <a:spcPts val="1200"/>
              </a:spcAft>
              <a:buClrTx/>
              <a:buSzTx/>
              <a:buFontTx/>
              <a:buNone/>
              <a:tabLst/>
            </a:pPr>
            <a:r>
              <a:rPr kumimoji="0" lang="en-US" altLang="en-US" sz="3200" b="1" i="0" u="none" strike="noStrike" cap="none" normalizeH="0" baseline="0" dirty="0">
                <a:ln>
                  <a:noFill/>
                </a:ln>
                <a:solidFill>
                  <a:srgbClr val="FFFFCC"/>
                </a:solidFill>
                <a:effectLst/>
                <a:latin typeface="Arial" panose="020B0604020202020204" pitchFamily="34" charset="0"/>
                <a:cs typeface="Arial" panose="020B0604020202020204" pitchFamily="34" charset="0"/>
              </a:rPr>
              <a:t>At the second party, Esther informed the king that Haman wished to exterminate her people. Enraged, and with ironic justice the king had Haman strung up on the gallows he had prepared for Mordecai.</a:t>
            </a:r>
            <a:endParaRPr lang="en-US" sz="3200" b="1" dirty="0"/>
          </a:p>
        </p:txBody>
      </p:sp>
    </p:spTree>
    <p:extLst>
      <p:ext uri="{BB962C8B-B14F-4D97-AF65-F5344CB8AC3E}">
        <p14:creationId xmlns:p14="http://schemas.microsoft.com/office/powerpoint/2010/main" val="370392345"/>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7E45F1-B206-5FF5-EED7-93FACED36EA6}"/>
              </a:ext>
            </a:extLst>
          </p:cNvPr>
          <p:cNvSpPr>
            <a:spLocks noGrp="1"/>
          </p:cNvSpPr>
          <p:nvPr>
            <p:ph idx="1"/>
          </p:nvPr>
        </p:nvSpPr>
        <p:spPr>
          <a:xfrm>
            <a:off x="215153" y="811530"/>
            <a:ext cx="11385175" cy="6046470"/>
          </a:xfrm>
        </p:spPr>
        <p:txBody>
          <a:bodyPr>
            <a:normAutofit fontScale="92500"/>
          </a:bodyPr>
          <a:lstStyle/>
          <a:p>
            <a:pPr marL="0" marR="0" lvl="0" indent="0" algn="l" defTabSz="914400" rtl="0" eaLnBrk="0" fontAlgn="base" latinLnBrk="0" hangingPunct="0">
              <a:lnSpc>
                <a:spcPct val="110000"/>
              </a:lnSpc>
              <a:spcBef>
                <a:spcPct val="0"/>
              </a:spcBef>
              <a:spcAft>
                <a:spcPts val="1200"/>
              </a:spcAft>
              <a:buClrTx/>
              <a:buSzTx/>
              <a:buFontTx/>
              <a:buNone/>
              <a:tabLst/>
            </a:pPr>
            <a:r>
              <a:rPr kumimoji="0" lang="en-US" altLang="en-US" sz="3200" b="1" i="0" u="none" strike="noStrike" cap="none" normalizeH="0" baseline="0" dirty="0">
                <a:ln>
                  <a:noFill/>
                </a:ln>
                <a:solidFill>
                  <a:srgbClr val="FFFFCC"/>
                </a:solidFill>
                <a:effectLst/>
                <a:latin typeface="Arial" panose="020B0604020202020204" pitchFamily="34" charset="0"/>
                <a:cs typeface="Arial" panose="020B0604020202020204" pitchFamily="34" charset="0"/>
              </a:rPr>
              <a:t>Chapter 8</a:t>
            </a:r>
          </a:p>
          <a:p>
            <a:pPr marL="0" marR="0" lvl="0" indent="0" algn="l" defTabSz="914400" rtl="0" eaLnBrk="0" fontAlgn="base" latinLnBrk="0" hangingPunct="0">
              <a:lnSpc>
                <a:spcPct val="110000"/>
              </a:lnSpc>
              <a:spcBef>
                <a:spcPct val="0"/>
              </a:spcBef>
              <a:spcAft>
                <a:spcPts val="1200"/>
              </a:spcAft>
              <a:buClrTx/>
              <a:buSzTx/>
              <a:buFontTx/>
              <a:buNone/>
              <a:tabLst/>
            </a:pPr>
            <a:endParaRPr lang="en-US" altLang="en-US" sz="1400" b="1" dirty="0">
              <a:solidFill>
                <a:srgbClr val="FFFFCC"/>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10000"/>
              </a:lnSpc>
              <a:spcBef>
                <a:spcPct val="0"/>
              </a:spcBef>
              <a:spcAft>
                <a:spcPts val="1200"/>
              </a:spcAft>
              <a:buClrTx/>
              <a:buSzTx/>
              <a:buFontTx/>
              <a:buNone/>
              <a:tabLst/>
            </a:pPr>
            <a:r>
              <a:rPr kumimoji="0" lang="en-US" altLang="en-US" sz="3200" b="1" i="0" u="none" strike="noStrike" cap="none" normalizeH="0" baseline="0" dirty="0">
                <a:ln>
                  <a:noFill/>
                </a:ln>
                <a:solidFill>
                  <a:srgbClr val="FFFFCC"/>
                </a:solidFill>
                <a:effectLst/>
                <a:latin typeface="Arial" panose="020B0604020202020204" pitchFamily="34" charset="0"/>
                <a:cs typeface="Arial" panose="020B0604020202020204" pitchFamily="34" charset="0"/>
              </a:rPr>
              <a:t>Contributing to the irony, when Ahasuerus learned of Mordecai’s relationship with Esther, he gave Haman’s signet ring to Mordecai. Since signed and sealed Persian royal decrees were irrevocable, the king could not annul the earlier decree to have all the Jews slaughtered. Then, in the name of the king and sealed with his signet, Mordecai issued the edict authorizing Jews throughout the empire on the 13</a:t>
            </a:r>
            <a:r>
              <a:rPr kumimoji="0" lang="en-US" altLang="en-US" sz="3200" b="1" i="0" u="none" strike="noStrike" cap="none" normalizeH="0" baseline="30000" dirty="0">
                <a:ln>
                  <a:noFill/>
                </a:ln>
                <a:solidFill>
                  <a:srgbClr val="FFFFCC"/>
                </a:solidFill>
                <a:effectLst/>
                <a:latin typeface="Arial" panose="020B0604020202020204" pitchFamily="34" charset="0"/>
                <a:cs typeface="Arial" panose="020B0604020202020204" pitchFamily="34" charset="0"/>
              </a:rPr>
              <a:t>th</a:t>
            </a:r>
            <a:r>
              <a:rPr kumimoji="0" lang="en-US" altLang="en-US" sz="3200" b="1" i="0" u="none" strike="noStrike" cap="none" normalizeH="0" baseline="0" dirty="0">
                <a:ln>
                  <a:noFill/>
                </a:ln>
                <a:solidFill>
                  <a:srgbClr val="FFFFCC"/>
                </a:solidFill>
                <a:effectLst/>
                <a:latin typeface="Arial" panose="020B0604020202020204" pitchFamily="34" charset="0"/>
                <a:cs typeface="Arial" panose="020B0604020202020204" pitchFamily="34" charset="0"/>
              </a:rPr>
              <a:t> of Adar </a:t>
            </a:r>
            <a:r>
              <a:rPr lang="en-US" altLang="en-US" sz="3200" b="1" dirty="0">
                <a:solidFill>
                  <a:srgbClr val="FFFFCC"/>
                </a:solidFill>
                <a:latin typeface="Arial" panose="020B0604020202020204" pitchFamily="34" charset="0"/>
                <a:cs typeface="Arial" panose="020B0604020202020204" pitchFamily="34" charset="0"/>
              </a:rPr>
              <a:t>freedom of assembly and the right to defend themselves against those who wished to kill them.</a:t>
            </a:r>
          </a:p>
          <a:p>
            <a:pPr marL="514350" marR="0" indent="-514350">
              <a:lnSpc>
                <a:spcPct val="110000"/>
              </a:lnSpc>
              <a:spcBef>
                <a:spcPts val="0"/>
              </a:spcBef>
              <a:spcAft>
                <a:spcPts val="600"/>
              </a:spcAft>
              <a:buAutoNum type="arabicPeriod"/>
              <a:tabLst>
                <a:tab pos="228600" algn="l"/>
                <a:tab pos="457200" algn="l"/>
                <a:tab pos="685800" algn="l"/>
                <a:tab pos="914400" algn="l"/>
                <a:tab pos="1143000" algn="l"/>
                <a:tab pos="1371600" algn="l"/>
                <a:tab pos="1600200" algn="l"/>
              </a:tabLst>
            </a:pPr>
            <a:endParaRPr lang="en-US" sz="2400" dirty="0"/>
          </a:p>
        </p:txBody>
      </p:sp>
    </p:spTree>
    <p:extLst>
      <p:ext uri="{BB962C8B-B14F-4D97-AF65-F5344CB8AC3E}">
        <p14:creationId xmlns:p14="http://schemas.microsoft.com/office/powerpoint/2010/main" val="1163017247"/>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7E45F1-B206-5FF5-EED7-93FACED36EA6}"/>
              </a:ext>
            </a:extLst>
          </p:cNvPr>
          <p:cNvSpPr>
            <a:spLocks noGrp="1"/>
          </p:cNvSpPr>
          <p:nvPr>
            <p:ph idx="1"/>
          </p:nvPr>
        </p:nvSpPr>
        <p:spPr>
          <a:xfrm>
            <a:off x="215153" y="445770"/>
            <a:ext cx="11385175" cy="6412230"/>
          </a:xfrm>
        </p:spPr>
        <p:txBody>
          <a:bodyPr>
            <a:normAutofit/>
          </a:bodyPr>
          <a:lstStyle/>
          <a:p>
            <a:pPr marL="0" marR="0" lvl="0" indent="0" algn="l" defTabSz="914400" rtl="0" eaLnBrk="0" fontAlgn="base" latinLnBrk="0" hangingPunct="0">
              <a:lnSpc>
                <a:spcPct val="120000"/>
              </a:lnSpc>
              <a:spcBef>
                <a:spcPct val="0"/>
              </a:spcBef>
              <a:spcAft>
                <a:spcPts val="1200"/>
              </a:spcAft>
              <a:buClrTx/>
              <a:buSzTx/>
              <a:buFontTx/>
              <a:buNone/>
              <a:tabLst/>
            </a:pPr>
            <a:r>
              <a:rPr lang="en-US" altLang="en-US" sz="3000" b="1" dirty="0">
                <a:solidFill>
                  <a:srgbClr val="FFFFCC"/>
                </a:solidFill>
                <a:latin typeface="Arial" panose="020B0604020202020204" pitchFamily="34" charset="0"/>
                <a:cs typeface="Arial" panose="020B0604020202020204" pitchFamily="34" charset="0"/>
              </a:rPr>
              <a:t>Chapter 9</a:t>
            </a:r>
            <a:endParaRPr kumimoji="0" lang="en-US" altLang="en-US" sz="3000" b="1" i="0" u="none" strike="noStrike" cap="none" normalizeH="0" baseline="0" dirty="0">
              <a:ln>
                <a:noFill/>
              </a:ln>
              <a:solidFill>
                <a:srgbClr val="FFFFCC"/>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ct val="0"/>
              </a:spcBef>
              <a:spcAft>
                <a:spcPts val="1200"/>
              </a:spcAft>
              <a:buClrTx/>
              <a:buSzTx/>
              <a:buFontTx/>
              <a:buNone/>
              <a:tabLst/>
            </a:pPr>
            <a:r>
              <a:rPr kumimoji="0" lang="en-US" altLang="en-US" sz="3000" b="1" i="0" u="none" strike="noStrike" cap="none" normalizeH="0" baseline="0" dirty="0">
                <a:ln>
                  <a:noFill/>
                </a:ln>
                <a:solidFill>
                  <a:srgbClr val="FFFFCC"/>
                </a:solidFill>
                <a:effectLst/>
                <a:latin typeface="Arial" panose="020B0604020202020204" pitchFamily="34" charset="0"/>
                <a:cs typeface="Arial" panose="020B0604020202020204" pitchFamily="34" charset="0"/>
              </a:rPr>
              <a:t>On Adar 13 the Jews rose up and defended themselves against their enemies, slaughtering more than 75,000 of them and then rested on Adar 14. In the capital of Susa (Shushan), an extra day was needed, so the rest was delayed to Adar 15. With Queen Esther’s authority Mordecai wrote a second letter confirming these days as a mandatory annual Festival of Purim for Jews everywhere. The name commemorated Haman’s sinister casting of the lot (</a:t>
            </a:r>
            <a:r>
              <a:rPr kumimoji="0" lang="en-US" altLang="en-US" sz="3000" b="1" i="1" u="none" strike="noStrike" cap="none" normalizeH="0" baseline="0" dirty="0" err="1">
                <a:ln>
                  <a:noFill/>
                </a:ln>
                <a:solidFill>
                  <a:srgbClr val="FFFFCC"/>
                </a:solidFill>
                <a:effectLst/>
                <a:latin typeface="Arial" panose="020B0604020202020204" pitchFamily="34" charset="0"/>
                <a:cs typeface="Arial" panose="020B0604020202020204" pitchFamily="34" charset="0"/>
              </a:rPr>
              <a:t>pur</a:t>
            </a:r>
            <a:r>
              <a:rPr kumimoji="0" lang="en-US" altLang="en-US" sz="3000" b="1" u="none" strike="noStrike" cap="none" normalizeH="0" baseline="0" dirty="0">
                <a:ln>
                  <a:noFill/>
                </a:ln>
                <a:solidFill>
                  <a:srgbClr val="FFFFCC"/>
                </a:solidFill>
                <a:effectLst/>
                <a:latin typeface="Arial" panose="020B0604020202020204" pitchFamily="34" charset="0"/>
                <a:cs typeface="Arial" panose="020B0604020202020204" pitchFamily="34" charset="0"/>
              </a:rPr>
              <a:t>) confirming the </a:t>
            </a:r>
            <a:r>
              <a:rPr lang="en-US" altLang="en-US" sz="3000" b="1" dirty="0">
                <a:solidFill>
                  <a:srgbClr val="FFFFCC"/>
                </a:solidFill>
                <a:latin typeface="Arial" panose="020B0604020202020204" pitchFamily="34" charset="0"/>
                <a:cs typeface="Arial" panose="020B0604020202020204" pitchFamily="34" charset="0"/>
              </a:rPr>
              <a:t>decree to annihilate the Jews. </a:t>
            </a:r>
          </a:p>
          <a:p>
            <a:pPr marL="514350" marR="0" indent="-514350">
              <a:lnSpc>
                <a:spcPct val="110000"/>
              </a:lnSpc>
              <a:spcBef>
                <a:spcPts val="0"/>
              </a:spcBef>
              <a:spcAft>
                <a:spcPts val="600"/>
              </a:spcAft>
              <a:buAutoNum type="arabicPeriod"/>
              <a:tabLst>
                <a:tab pos="228600" algn="l"/>
                <a:tab pos="457200" algn="l"/>
                <a:tab pos="685800" algn="l"/>
                <a:tab pos="914400" algn="l"/>
                <a:tab pos="1143000" algn="l"/>
                <a:tab pos="1371600" algn="l"/>
                <a:tab pos="1600200" algn="l"/>
              </a:tabLst>
            </a:pPr>
            <a:endParaRPr lang="en-US" sz="2400" dirty="0"/>
          </a:p>
        </p:txBody>
      </p:sp>
    </p:spTree>
    <p:extLst>
      <p:ext uri="{BB962C8B-B14F-4D97-AF65-F5344CB8AC3E}">
        <p14:creationId xmlns:p14="http://schemas.microsoft.com/office/powerpoint/2010/main" val="5030029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471340" y="811530"/>
            <a:ext cx="11210042" cy="5919208"/>
          </a:xfrm>
        </p:spPr>
        <p:txBody>
          <a:bodyPr>
            <a:noAutofit/>
          </a:bodyPr>
          <a:lstStyle/>
          <a:p>
            <a:pPr marL="0" marR="0" indent="0">
              <a:lnSpc>
                <a:spcPct val="100000"/>
              </a:lnSpc>
              <a:spcBef>
                <a:spcPts val="0"/>
              </a:spcBef>
              <a:spcAft>
                <a:spcPts val="1200"/>
              </a:spcAft>
              <a:buNone/>
              <a:tabLst>
                <a:tab pos="228600" algn="l"/>
                <a:tab pos="457200" algn="l"/>
                <a:tab pos="687388"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Official Genealogical Lists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hit̄yaḥĕšām</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“their genealogy”)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Chron 4:33 (Simeon); 5:17 (Gad; 7:9 (Benjamin); 7:40 	(Asher); 9:1 (all Israel); 9:22 (gatekeepers).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Chron 12:15 (Rehoboam) the deeds are recorded 					“according to their genealogy.”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Chronicler probably had access to these official lists, although most of the early genealogies appear to have been based directly on the Pentateuch (a different recension than MT to be sure), but with his own minor additions).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84775169"/>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7E45F1-B206-5FF5-EED7-93FACED36EA6}"/>
              </a:ext>
            </a:extLst>
          </p:cNvPr>
          <p:cNvSpPr>
            <a:spLocks noGrp="1"/>
          </p:cNvSpPr>
          <p:nvPr>
            <p:ph idx="1"/>
          </p:nvPr>
        </p:nvSpPr>
        <p:spPr>
          <a:xfrm>
            <a:off x="215153" y="445770"/>
            <a:ext cx="11385175" cy="6412230"/>
          </a:xfrm>
        </p:spPr>
        <p:txBody>
          <a:bodyPr>
            <a:normAutofit/>
          </a:bodyPr>
          <a:lstStyle/>
          <a:p>
            <a:pPr marL="0" marR="0" lvl="0" indent="0" algn="l" defTabSz="914400" rtl="0" eaLnBrk="0" fontAlgn="base" latinLnBrk="0" hangingPunct="0">
              <a:lnSpc>
                <a:spcPct val="120000"/>
              </a:lnSpc>
              <a:spcBef>
                <a:spcPct val="0"/>
              </a:spcBef>
              <a:spcAft>
                <a:spcPts val="1200"/>
              </a:spcAft>
              <a:buClrTx/>
              <a:buSzTx/>
              <a:buFontTx/>
              <a:buNone/>
              <a:tabLst/>
            </a:pPr>
            <a:endParaRPr kumimoji="0" lang="en-US" altLang="en-US" sz="3000" b="1" i="0" u="none" strike="noStrike" cap="none" normalizeH="0" baseline="0" dirty="0">
              <a:ln>
                <a:noFill/>
              </a:ln>
              <a:solidFill>
                <a:srgbClr val="FFFFCC"/>
              </a:solidFill>
              <a:effectLst/>
            </a:endParaRPr>
          </a:p>
          <a:p>
            <a:pPr marL="0" marR="0" lvl="0" indent="0" algn="l" defTabSz="914400" rtl="0" eaLnBrk="0" fontAlgn="base" latinLnBrk="0" hangingPunct="0">
              <a:lnSpc>
                <a:spcPct val="120000"/>
              </a:lnSpc>
              <a:spcBef>
                <a:spcPct val="0"/>
              </a:spcBef>
              <a:spcAft>
                <a:spcPts val="1200"/>
              </a:spcAft>
              <a:buClrTx/>
              <a:buSzTx/>
              <a:buFontTx/>
              <a:buNone/>
              <a:tabLst/>
            </a:pPr>
            <a:r>
              <a:rPr kumimoji="0" lang="en-US" altLang="en-US" sz="3000" b="1" i="0" strike="noStrike" cap="none" normalizeH="0" baseline="0" dirty="0">
                <a:ln>
                  <a:noFill/>
                </a:ln>
                <a:solidFill>
                  <a:srgbClr val="FFFFCC"/>
                </a:solidFill>
                <a:effectLst/>
                <a:latin typeface="Arial" panose="020B0604020202020204" pitchFamily="34" charset="0"/>
                <a:cs typeface="Arial" panose="020B0604020202020204" pitchFamily="34" charset="0"/>
              </a:rPr>
              <a:t>Chapter 10 </a:t>
            </a:r>
          </a:p>
          <a:p>
            <a:pPr marL="0" marR="0" lvl="0" indent="0" algn="l" defTabSz="914400" rtl="0" eaLnBrk="0" fontAlgn="base" latinLnBrk="0" hangingPunct="0">
              <a:lnSpc>
                <a:spcPct val="120000"/>
              </a:lnSpc>
              <a:spcBef>
                <a:spcPct val="0"/>
              </a:spcBef>
              <a:spcAft>
                <a:spcPts val="1200"/>
              </a:spcAft>
              <a:buClrTx/>
              <a:buSzTx/>
              <a:buFontTx/>
              <a:buNone/>
              <a:tabLst/>
            </a:pPr>
            <a:endParaRPr lang="en-US" altLang="en-US" sz="3000" b="1" u="none" dirty="0">
              <a:solidFill>
                <a:srgbClr val="FFFFCC"/>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ct val="0"/>
              </a:spcBef>
              <a:spcAft>
                <a:spcPts val="1200"/>
              </a:spcAft>
              <a:buClrTx/>
              <a:buSzTx/>
              <a:buFontTx/>
              <a:buNone/>
              <a:tabLst/>
            </a:pPr>
            <a:r>
              <a:rPr kumimoji="0" lang="en-US" altLang="en-US" sz="3000" b="1" i="0" strike="noStrike" cap="none" normalizeH="0" baseline="0" dirty="0">
                <a:ln>
                  <a:noFill/>
                </a:ln>
                <a:solidFill>
                  <a:srgbClr val="FFFFCC"/>
                </a:solidFill>
                <a:effectLst/>
                <a:latin typeface="Arial" panose="020B0604020202020204" pitchFamily="34" charset="0"/>
                <a:cs typeface="Arial" panose="020B0604020202020204" pitchFamily="34" charset="0"/>
              </a:rPr>
              <a:t>The book concludes with a postscript that functions as a testimony to the character and nobility of Mordecai that was preserved in the official court records.</a:t>
            </a:r>
            <a:endParaRPr kumimoji="0" lang="en-US" altLang="en-US" sz="3000" b="1" i="0" u="none" strike="noStrike" cap="none" normalizeH="0" baseline="0" dirty="0">
              <a:ln>
                <a:noFill/>
              </a:ln>
              <a:solidFill>
                <a:srgbClr val="FFFFCC"/>
              </a:solidFill>
              <a:effectLst/>
              <a:latin typeface="Arial" panose="020B0604020202020204" pitchFamily="34" charset="0"/>
            </a:endParaRPr>
          </a:p>
          <a:p>
            <a:pPr marL="514350" marR="0" indent="-514350">
              <a:lnSpc>
                <a:spcPct val="110000"/>
              </a:lnSpc>
              <a:spcBef>
                <a:spcPts val="0"/>
              </a:spcBef>
              <a:spcAft>
                <a:spcPts val="600"/>
              </a:spcAft>
              <a:buAutoNum type="arabicPeriod"/>
              <a:tabLst>
                <a:tab pos="228600" algn="l"/>
                <a:tab pos="457200" algn="l"/>
                <a:tab pos="685800" algn="l"/>
                <a:tab pos="914400" algn="l"/>
                <a:tab pos="1143000" algn="l"/>
                <a:tab pos="1371600" algn="l"/>
                <a:tab pos="1600200" algn="l"/>
              </a:tabLst>
            </a:pPr>
            <a:endParaRPr lang="en-US" sz="2400" dirty="0"/>
          </a:p>
        </p:txBody>
      </p:sp>
    </p:spTree>
    <p:extLst>
      <p:ext uri="{BB962C8B-B14F-4D97-AF65-F5344CB8AC3E}">
        <p14:creationId xmlns:p14="http://schemas.microsoft.com/office/powerpoint/2010/main" val="3549805541"/>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7E45F1-B206-5FF5-EED7-93FACED36EA6}"/>
              </a:ext>
            </a:extLst>
          </p:cNvPr>
          <p:cNvSpPr>
            <a:spLocks noGrp="1"/>
          </p:cNvSpPr>
          <p:nvPr>
            <p:ph idx="1"/>
          </p:nvPr>
        </p:nvSpPr>
        <p:spPr>
          <a:xfrm>
            <a:off x="215153" y="617220"/>
            <a:ext cx="11385175" cy="6240780"/>
          </a:xfrm>
        </p:spPr>
        <p:txBody>
          <a:bodyPr>
            <a:normAutofit/>
          </a:bodyPr>
          <a:lstStyle/>
          <a:p>
            <a:pPr marL="0" marR="0" indent="0">
              <a:lnSpc>
                <a:spcPct val="11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latin typeface="Calibri" panose="020F0502020204030204" pitchFamily="34" charset="0"/>
                <a:ea typeface="MS Gothic" panose="020B0609070205080204" pitchFamily="49" charset="-128"/>
                <a:cs typeface="Calibri" panose="020F0502020204030204" pitchFamily="34" charset="0"/>
              </a:rPr>
              <a:t>2</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Literary Style</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1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dramatic and suspense-filled style of the book of Esther makes this one of the supreme literary achievements of ancient Israel/Judah. Responses to the book have diverged in the extreme. </a:t>
            </a:r>
          </a:p>
          <a:p>
            <a:pPr marL="457200" marR="0" indent="0">
              <a:lnSpc>
                <a:spcPct val="11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 the one hand, some Talmudic scholars, elevated the book almost to the status of Torah, presumably because it canonized a traditional festival (Purim, 9:26,27,32). </a:t>
            </a:r>
          </a:p>
          <a:p>
            <a:pPr marL="457200" marR="0" indent="0">
              <a:lnSpc>
                <a:spcPct val="11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 the other, with characteristic “understatement” Luther wrote, “I am so hostile to this book [2 Maccabees] and Esther that I could wish that they did not exist at all; for they </a:t>
            </a:r>
            <a:r>
              <a:rPr lang="en-US"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judaize</a:t>
            </a:r>
            <a:r>
              <a:rPr lang="en-US"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too greatly and have much pagan impropriety.”</a:t>
            </a:r>
            <a:endParaRPr lang="en-US" sz="2400" dirty="0"/>
          </a:p>
        </p:txBody>
      </p:sp>
    </p:spTree>
    <p:extLst>
      <p:ext uri="{BB962C8B-B14F-4D97-AF65-F5344CB8AC3E}">
        <p14:creationId xmlns:p14="http://schemas.microsoft.com/office/powerpoint/2010/main" val="1315885378"/>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7E45F1-B206-5FF5-EED7-93FACED36EA6}"/>
              </a:ext>
            </a:extLst>
          </p:cNvPr>
          <p:cNvSpPr>
            <a:spLocks noGrp="1"/>
          </p:cNvSpPr>
          <p:nvPr>
            <p:ph idx="1"/>
          </p:nvPr>
        </p:nvSpPr>
        <p:spPr>
          <a:xfrm>
            <a:off x="681318" y="627529"/>
            <a:ext cx="10820400" cy="6230471"/>
          </a:xfrm>
        </p:spPr>
        <p:txBody>
          <a:bodyPr>
            <a:normAutofit/>
          </a:bodyPr>
          <a:lstStyle/>
          <a:p>
            <a:pPr marL="457200" marR="0" indent="-457200">
              <a:lnSpc>
                <a:spcPct val="11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book does in fact raise many questions.</a:t>
            </a:r>
          </a:p>
          <a:p>
            <a:pPr marL="457200" marR="0" indent="-457200">
              <a:lnSpc>
                <a:spcPct val="107000"/>
              </a:lnSpc>
              <a:spcBef>
                <a:spcPts val="0"/>
              </a:spcBef>
              <a:spcAft>
                <a:spcPts val="600"/>
              </a:spcAft>
              <a:buNone/>
              <a:tabLst>
                <a:tab pos="228600" algn="l"/>
                <a:tab pos="457200" algn="l"/>
                <a:tab pos="685800" algn="l"/>
                <a:tab pos="1084263"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How could a Jewish heroine like Esther bear a name that derives from Ishtar, the Babylonian goddess of love?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14350" marR="0" indent="-514350">
              <a:lnSpc>
                <a:spcPct val="107000"/>
              </a:lnSpc>
              <a:spcBef>
                <a:spcPts val="0"/>
              </a:spcBef>
              <a:spcAft>
                <a:spcPts val="600"/>
              </a:spcAft>
              <a:buAutoNum type="alphaLcPeriod" startAt="2"/>
              <a:tabLst>
                <a:tab pos="228600" algn="l"/>
                <a:tab pos="457200" algn="l"/>
                <a:tab pos="685800" algn="l"/>
                <a:tab pos="1084263"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 could a Jewish hero like Mordecai bear a name that derives from Marduk, the name of the Babylonian patron deity?</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514350" marR="0" indent="-514350">
              <a:lnSpc>
                <a:spcPct val="107000"/>
              </a:lnSpc>
              <a:spcBef>
                <a:spcPts val="0"/>
              </a:spcBef>
              <a:spcAft>
                <a:spcPts val="600"/>
              </a:spcAft>
              <a:buAutoNum type="alphaLcPeriod" startAt="2"/>
              <a:tabLst>
                <a:tab pos="228600" algn="l"/>
                <a:tab pos="457200" algn="l"/>
                <a:tab pos="685800" algn="l"/>
                <a:tab pos="1084263"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 could a historical document have such a perfect literary plot?</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514350" marR="0" indent="-514350">
              <a:lnSpc>
                <a:spcPct val="107000"/>
              </a:lnSpc>
              <a:spcBef>
                <a:spcPts val="0"/>
              </a:spcBef>
              <a:spcAft>
                <a:spcPts val="600"/>
              </a:spcAft>
              <a:buAutoNum type="alphaLcPeriod" startAt="2"/>
              <a:tabLst>
                <a:tab pos="228600" algn="l"/>
                <a:tab pos="457200" algn="l"/>
                <a:tab pos="685800" algn="l"/>
                <a:tab pos="1084263"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 could an official Jewish feast (Purim) be established to celebrate a massacre of innocent women and children?</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45720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13118279"/>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7E45F1-B206-5FF5-EED7-93FACED36EA6}"/>
              </a:ext>
            </a:extLst>
          </p:cNvPr>
          <p:cNvSpPr>
            <a:spLocks noGrp="1"/>
          </p:cNvSpPr>
          <p:nvPr>
            <p:ph idx="1"/>
          </p:nvPr>
        </p:nvSpPr>
        <p:spPr>
          <a:xfrm>
            <a:off x="681318" y="1051560"/>
            <a:ext cx="10820400" cy="5806440"/>
          </a:xfrm>
        </p:spPr>
        <p:txBody>
          <a:bodyPr>
            <a:normAutofit/>
          </a:bodyPr>
          <a:lstStyle/>
          <a:p>
            <a:pPr marL="971550" marR="0" indent="-514350">
              <a:lnSpc>
                <a:spcPct val="107000"/>
              </a:lnSpc>
              <a:spcBef>
                <a:spcPts val="0"/>
              </a:spcBef>
              <a:spcAft>
                <a:spcPts val="600"/>
              </a:spcAft>
              <a:buAutoNum type="alphaLcPeriod" startAt="5"/>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 could a book that looks like it is written to explain the origins of a Jewish festival be taken seriously as historical? And the use of the lot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pur</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itself raises questions.</a:t>
            </a:r>
          </a:p>
          <a:p>
            <a:pPr marL="971550" marR="0" indent="-514350">
              <a:lnSpc>
                <a:spcPct val="107000"/>
              </a:lnSpc>
              <a:spcBef>
                <a:spcPts val="0"/>
              </a:spcBef>
              <a:spcAft>
                <a:spcPts val="600"/>
              </a:spcAft>
              <a:buAutoNum type="alphaLcPeriod" startAt="5"/>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 could a book be included in the canon of Scripture that does not even mention the name of God?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10000"/>
              </a:lnSpc>
              <a:spcBef>
                <a:spcPts val="0"/>
              </a:spcBef>
              <a:spcAft>
                <a:spcPts val="600"/>
              </a:spcAft>
              <a:buNone/>
              <a:tabLst>
                <a:tab pos="228600" algn="l"/>
                <a:tab pos="457200" algn="l"/>
                <a:tab pos="685800" algn="l"/>
                <a:tab pos="914400" algn="l"/>
                <a:tab pos="1143000" algn="l"/>
                <a:tab pos="1371600" algn="l"/>
                <a:tab pos="16002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43903541"/>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C9AA2-73AC-F88C-7060-624655701D3E}"/>
              </a:ext>
            </a:extLst>
          </p:cNvPr>
          <p:cNvSpPr>
            <a:spLocks noGrp="1"/>
          </p:cNvSpPr>
          <p:nvPr>
            <p:ph type="title"/>
          </p:nvPr>
        </p:nvSpPr>
        <p:spPr/>
        <p:txBody>
          <a:bodyPr/>
          <a:lstStyle/>
          <a:p>
            <a:r>
              <a:rPr lang="en-US" sz="1800" b="1" dirty="0">
                <a:effectLst/>
                <a:latin typeface="Calibri" panose="020F0502020204030204" pitchFamily="34" charset="0"/>
                <a:ea typeface="MS Gothic" panose="020B0609070205080204" pitchFamily="49" charset="-128"/>
                <a:cs typeface="Calibri" panose="020F0502020204030204" pitchFamily="34" charset="0"/>
              </a:rPr>
              <a:t>E.	The Book of Esther</a:t>
            </a:r>
            <a:endParaRPr lang="en-US" dirty="0"/>
          </a:p>
        </p:txBody>
      </p:sp>
      <p:sp>
        <p:nvSpPr>
          <p:cNvPr id="3" name="Content Placeholder 2">
            <a:extLst>
              <a:ext uri="{FF2B5EF4-FFF2-40B4-BE49-F238E27FC236}">
                <a16:creationId xmlns:a16="http://schemas.microsoft.com/office/drawing/2014/main" id="{FEF16C71-3BB0-9E2D-8B4B-8FEA8F9DF060}"/>
              </a:ext>
            </a:extLst>
          </p:cNvPr>
          <p:cNvSpPr>
            <a:spLocks noGrp="1"/>
          </p:cNvSpPr>
          <p:nvPr>
            <p:ph idx="1"/>
          </p:nvPr>
        </p:nvSpPr>
        <p:spPr>
          <a:xfrm>
            <a:off x="354330" y="1108709"/>
            <a:ext cx="10999470" cy="5605855"/>
          </a:xfrm>
        </p:spPr>
        <p:txBody>
          <a:bodyPr>
            <a:normAutofit/>
          </a:bodyPr>
          <a:lstStyle/>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Theme and Purpose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Scroll of Esther (so called in Jewish tradition) recounts in beautiful literary style the rise of two Jewish people in a pagan court and the simultaneous demise of their adversary. </a:t>
            </a:r>
          </a:p>
          <a:p>
            <a:pPr marL="45720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However, the book was not only written for the edification and inspiration of all who found themselves in the diaspora; it also explains the origins and authenticates the Festival of Purim in the Jewish religious calendar. But its religious value extends far beyond this etiological function. </a:t>
            </a:r>
            <a:endParaRPr lang="en-US" dirty="0"/>
          </a:p>
        </p:txBody>
      </p:sp>
    </p:spTree>
    <p:extLst>
      <p:ext uri="{BB962C8B-B14F-4D97-AF65-F5344CB8AC3E}">
        <p14:creationId xmlns:p14="http://schemas.microsoft.com/office/powerpoint/2010/main" val="1633410059"/>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C9AA2-73AC-F88C-7060-624655701D3E}"/>
              </a:ext>
            </a:extLst>
          </p:cNvPr>
          <p:cNvSpPr>
            <a:spLocks noGrp="1"/>
          </p:cNvSpPr>
          <p:nvPr>
            <p:ph type="title"/>
          </p:nvPr>
        </p:nvSpPr>
        <p:spPr/>
        <p:txBody>
          <a:bodyPr/>
          <a:lstStyle/>
          <a:p>
            <a:r>
              <a:rPr lang="en-US" sz="1800" b="1" dirty="0">
                <a:effectLst/>
                <a:latin typeface="Calibri" panose="020F0502020204030204" pitchFamily="34" charset="0"/>
                <a:ea typeface="MS Gothic" panose="020B0609070205080204" pitchFamily="49" charset="-128"/>
                <a:cs typeface="Calibri" panose="020F0502020204030204" pitchFamily="34" charset="0"/>
              </a:rPr>
              <a:t>E.	The Book of Esther</a:t>
            </a:r>
            <a:endParaRPr lang="en-US" dirty="0"/>
          </a:p>
        </p:txBody>
      </p:sp>
      <p:sp>
        <p:nvSpPr>
          <p:cNvPr id="3" name="Content Placeholder 2">
            <a:extLst>
              <a:ext uri="{FF2B5EF4-FFF2-40B4-BE49-F238E27FC236}">
                <a16:creationId xmlns:a16="http://schemas.microsoft.com/office/drawing/2014/main" id="{FEF16C71-3BB0-9E2D-8B4B-8FEA8F9DF060}"/>
              </a:ext>
            </a:extLst>
          </p:cNvPr>
          <p:cNvSpPr>
            <a:spLocks noGrp="1"/>
          </p:cNvSpPr>
          <p:nvPr>
            <p:ph idx="1"/>
          </p:nvPr>
        </p:nvSpPr>
        <p:spPr>
          <a:xfrm>
            <a:off x="206188" y="887506"/>
            <a:ext cx="11268636" cy="5540188"/>
          </a:xfrm>
        </p:spPr>
        <p:txBody>
          <a:bodyPr>
            <a:normAutofit/>
          </a:bodyPr>
          <a:lstStyle/>
          <a:p>
            <a:pPr marL="45720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spite of the “hiddenness” of God, it presents a powerful portrayal of Providence in the preservation of God’s covenant people in a life and death situation. </a:t>
            </a:r>
          </a:p>
          <a:p>
            <a:pPr marL="45720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God’s hand, which determines even the way the dice falls (Prov. 16:33) must be behind not only the “lot”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pur</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3:7; 9:24), but also several other “chance coincidences”:</a:t>
            </a:r>
            <a:endParaRPr lang="en-US" dirty="0"/>
          </a:p>
        </p:txBody>
      </p:sp>
    </p:spTree>
    <p:extLst>
      <p:ext uri="{BB962C8B-B14F-4D97-AF65-F5344CB8AC3E}">
        <p14:creationId xmlns:p14="http://schemas.microsoft.com/office/powerpoint/2010/main" val="4070494874"/>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C9AA2-73AC-F88C-7060-624655701D3E}"/>
              </a:ext>
            </a:extLst>
          </p:cNvPr>
          <p:cNvSpPr>
            <a:spLocks noGrp="1"/>
          </p:cNvSpPr>
          <p:nvPr>
            <p:ph type="title"/>
          </p:nvPr>
        </p:nvSpPr>
        <p:spPr/>
        <p:txBody>
          <a:bodyPr/>
          <a:lstStyle/>
          <a:p>
            <a:r>
              <a:rPr lang="en-US" sz="1800" b="1" dirty="0">
                <a:effectLst/>
                <a:latin typeface="Calibri" panose="020F0502020204030204" pitchFamily="34" charset="0"/>
                <a:ea typeface="MS Gothic" panose="020B0609070205080204" pitchFamily="49" charset="-128"/>
                <a:cs typeface="Calibri" panose="020F0502020204030204" pitchFamily="34" charset="0"/>
              </a:rPr>
              <a:t>E.	The Book of Esther</a:t>
            </a:r>
            <a:endParaRPr lang="en-US" dirty="0"/>
          </a:p>
        </p:txBody>
      </p:sp>
      <p:sp>
        <p:nvSpPr>
          <p:cNvPr id="3" name="Content Placeholder 2">
            <a:extLst>
              <a:ext uri="{FF2B5EF4-FFF2-40B4-BE49-F238E27FC236}">
                <a16:creationId xmlns:a16="http://schemas.microsoft.com/office/drawing/2014/main" id="{FEF16C71-3BB0-9E2D-8B4B-8FEA8F9DF060}"/>
              </a:ext>
            </a:extLst>
          </p:cNvPr>
          <p:cNvSpPr>
            <a:spLocks noGrp="1"/>
          </p:cNvSpPr>
          <p:nvPr>
            <p:ph idx="1"/>
          </p:nvPr>
        </p:nvSpPr>
        <p:spPr>
          <a:xfrm>
            <a:off x="206188" y="1348740"/>
            <a:ext cx="11268636" cy="5078954"/>
          </a:xfrm>
        </p:spPr>
        <p:txBody>
          <a:bodyPr>
            <a:normAutofit/>
          </a:bodyPr>
          <a:lstStyle/>
          <a:p>
            <a:pPr marL="45720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Chance coincidences: </a:t>
            </a:r>
          </a:p>
          <a:p>
            <a:pPr marL="1371600" marR="0" indent="-914400">
              <a:lnSpc>
                <a:spcPct val="120000"/>
              </a:lnSpc>
              <a:spcBef>
                <a:spcPts val="0"/>
              </a:spcBef>
              <a:spcAft>
                <a:spcPts val="600"/>
              </a:spcAft>
              <a:buNone/>
              <a:tabLst>
                <a:tab pos="228600" algn="l"/>
                <a:tab pos="685800" algn="l"/>
                <a:tab pos="1084263"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Jewish girl being in the right place at the right time in a critical moment (4:14); </a:t>
            </a:r>
          </a:p>
          <a:p>
            <a:pPr marL="1371600" marR="0" indent="-914400">
              <a:lnSpc>
                <a:spcPct val="120000"/>
              </a:lnSpc>
              <a:spcBef>
                <a:spcPts val="0"/>
              </a:spcBef>
              <a:spcAft>
                <a:spcPts val="600"/>
              </a:spcAft>
              <a:buNone/>
              <a:tabLst>
                <a:tab pos="228600" algn="l"/>
                <a:tab pos="685800" algn="l"/>
                <a:tab pos="1084263"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king’s sleeplessness precisely on the night of Esther’s overture (6:1–3); </a:t>
            </a:r>
          </a:p>
          <a:p>
            <a:pPr marL="1371600" marR="0" indent="-914400">
              <a:lnSpc>
                <a:spcPct val="120000"/>
              </a:lnSpc>
              <a:spcBef>
                <a:spcPts val="0"/>
              </a:spcBef>
              <a:spcAft>
                <a:spcPts val="600"/>
              </a:spcAft>
              <a:buNone/>
              <a:tabLst>
                <a:tab pos="228600" algn="l"/>
                <a:tab pos="685800" algn="l"/>
                <a:tab pos="1084263"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Haman’s presence in the court when Ahasuerus intended to honor Mordecai (6:4–6). </a:t>
            </a:r>
            <a:endParaRPr lang="en-US" dirty="0"/>
          </a:p>
        </p:txBody>
      </p:sp>
    </p:spTree>
    <p:extLst>
      <p:ext uri="{BB962C8B-B14F-4D97-AF65-F5344CB8AC3E}">
        <p14:creationId xmlns:p14="http://schemas.microsoft.com/office/powerpoint/2010/main" val="2290980225"/>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C9AA2-73AC-F88C-7060-624655701D3E}"/>
              </a:ext>
            </a:extLst>
          </p:cNvPr>
          <p:cNvSpPr>
            <a:spLocks noGrp="1"/>
          </p:cNvSpPr>
          <p:nvPr>
            <p:ph type="title"/>
          </p:nvPr>
        </p:nvSpPr>
        <p:spPr/>
        <p:txBody>
          <a:bodyPr/>
          <a:lstStyle/>
          <a:p>
            <a:r>
              <a:rPr lang="en-US" sz="1800" b="1" dirty="0">
                <a:effectLst/>
                <a:latin typeface="Calibri" panose="020F0502020204030204" pitchFamily="34" charset="0"/>
                <a:ea typeface="MS Gothic" panose="020B0609070205080204" pitchFamily="49" charset="-128"/>
                <a:cs typeface="Calibri" panose="020F0502020204030204" pitchFamily="34" charset="0"/>
              </a:rPr>
              <a:t>E.	The Book of Esther</a:t>
            </a:r>
            <a:endParaRPr lang="en-US" dirty="0"/>
          </a:p>
        </p:txBody>
      </p:sp>
      <p:sp>
        <p:nvSpPr>
          <p:cNvPr id="3" name="Content Placeholder 2">
            <a:extLst>
              <a:ext uri="{FF2B5EF4-FFF2-40B4-BE49-F238E27FC236}">
                <a16:creationId xmlns:a16="http://schemas.microsoft.com/office/drawing/2014/main" id="{FEF16C71-3BB0-9E2D-8B4B-8FEA8F9DF060}"/>
              </a:ext>
            </a:extLst>
          </p:cNvPr>
          <p:cNvSpPr>
            <a:spLocks noGrp="1"/>
          </p:cNvSpPr>
          <p:nvPr>
            <p:ph idx="1"/>
          </p:nvPr>
        </p:nvSpPr>
        <p:spPr>
          <a:xfrm>
            <a:off x="555812" y="1211579"/>
            <a:ext cx="10797988" cy="4965383"/>
          </a:xfrm>
        </p:spPr>
        <p:txBody>
          <a:bodyPr>
            <a:normAutofit/>
          </a:bodyPr>
          <a:lstStyle/>
          <a:p>
            <a:pPr marL="45720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passive in 9:1 is obviously a divine passive, God being </a:t>
            </a:r>
            <a:r>
              <a:rPr lang="en-US" sz="3600" b="1" dirty="0">
                <a:solidFill>
                  <a:srgbClr val="FFFFCC"/>
                </a:solidFill>
                <a:effectLst/>
                <a:ea typeface="MS Gothic" panose="020B0609070205080204" pitchFamily="49" charset="-128"/>
                <a:cs typeface="Calibri" panose="020F0502020204030204" pitchFamily="34" charset="0"/>
              </a:rPr>
              <a:t>the agent. </a:t>
            </a:r>
          </a:p>
          <a:p>
            <a:pPr marL="0" indent="0">
              <a:lnSpc>
                <a:spcPct val="100000"/>
              </a:lnSpc>
              <a:spcBef>
                <a:spcPts val="0"/>
              </a:spcBef>
              <a:spcAft>
                <a:spcPts val="1200"/>
              </a:spcAft>
              <a:buNone/>
            </a:pPr>
            <a:r>
              <a:rPr lang="en-US" sz="3600" b="1" i="0" u="none" strike="noStrike" baseline="0" dirty="0">
                <a:solidFill>
                  <a:srgbClr val="FFFFCC"/>
                </a:solidFill>
                <a:cs typeface="SBL BibLit" panose="02000000000000000000" pitchFamily="2" charset="-79"/>
              </a:rPr>
              <a:t>On the thirteenth day of the twelfth month, the month of Adar, the edict commanded by the king was to be carried out. On this day the enemies of the Jews had hoped to overpower them, but now the tables were turned (</a:t>
            </a:r>
            <a:r>
              <a:rPr lang="en-US" sz="1800" b="0" i="0" u="none" strike="noStrike" baseline="0" dirty="0">
                <a:solidFill>
                  <a:srgbClr val="FFFFCC"/>
                </a:solidFill>
              </a:rPr>
              <a:t>‎</a:t>
            </a:r>
            <a:r>
              <a:rPr lang="he-IL" sz="3600" b="0" i="0" u="none" strike="noStrike" baseline="0" dirty="0">
                <a:solidFill>
                  <a:srgbClr val="FFFFCC"/>
                </a:solidFill>
                <a:latin typeface="SBL Hebrew" panose="02000000000000000000" pitchFamily="2" charset="-79"/>
                <a:cs typeface="SBL Hebrew" panose="02000000000000000000" pitchFamily="2" charset="-79"/>
              </a:rPr>
              <a:t>וְנַהֲפוֹךְ הוּא</a:t>
            </a:r>
            <a:r>
              <a:rPr lang="en-US" sz="3600" b="1" i="0" u="none" strike="noStrike" baseline="0" dirty="0">
                <a:solidFill>
                  <a:srgbClr val="FFFFCC"/>
                </a:solidFill>
                <a:cs typeface="SBL BibLit" panose="02000000000000000000" pitchFamily="2" charset="-79"/>
              </a:rPr>
              <a:t>) and the Jews got the upper hand over those who hated them. (Est 9:1 NIV)</a:t>
            </a:r>
            <a:endParaRPr lang="en-US" sz="3600" b="1" dirty="0">
              <a:solidFill>
                <a:srgbClr val="FFFFCC"/>
              </a:solidFill>
            </a:endParaRPr>
          </a:p>
        </p:txBody>
      </p:sp>
    </p:spTree>
    <p:extLst>
      <p:ext uri="{BB962C8B-B14F-4D97-AF65-F5344CB8AC3E}">
        <p14:creationId xmlns:p14="http://schemas.microsoft.com/office/powerpoint/2010/main" val="1581143065"/>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C9AA2-73AC-F88C-7060-624655701D3E}"/>
              </a:ext>
            </a:extLst>
          </p:cNvPr>
          <p:cNvSpPr>
            <a:spLocks noGrp="1"/>
          </p:cNvSpPr>
          <p:nvPr>
            <p:ph type="title"/>
          </p:nvPr>
        </p:nvSpPr>
        <p:spPr/>
        <p:txBody>
          <a:bodyPr/>
          <a:lstStyle/>
          <a:p>
            <a:r>
              <a:rPr lang="en-US" sz="1800" b="1" dirty="0">
                <a:effectLst/>
                <a:latin typeface="Calibri" panose="020F0502020204030204" pitchFamily="34" charset="0"/>
                <a:ea typeface="MS Gothic" panose="020B0609070205080204" pitchFamily="49" charset="-128"/>
                <a:cs typeface="Calibri" panose="020F0502020204030204" pitchFamily="34" charset="0"/>
              </a:rPr>
              <a:t>E.	The Book of Esther</a:t>
            </a:r>
            <a:endParaRPr lang="en-US" dirty="0"/>
          </a:p>
        </p:txBody>
      </p:sp>
      <p:sp>
        <p:nvSpPr>
          <p:cNvPr id="3" name="Content Placeholder 2">
            <a:extLst>
              <a:ext uri="{FF2B5EF4-FFF2-40B4-BE49-F238E27FC236}">
                <a16:creationId xmlns:a16="http://schemas.microsoft.com/office/drawing/2014/main" id="{FEF16C71-3BB0-9E2D-8B4B-8FEA8F9DF060}"/>
              </a:ext>
            </a:extLst>
          </p:cNvPr>
          <p:cNvSpPr>
            <a:spLocks noGrp="1"/>
          </p:cNvSpPr>
          <p:nvPr>
            <p:ph idx="1"/>
          </p:nvPr>
        </p:nvSpPr>
        <p:spPr>
          <a:xfrm>
            <a:off x="555812" y="902969"/>
            <a:ext cx="10797988" cy="5273993"/>
          </a:xfrm>
        </p:spPr>
        <p:txBody>
          <a:bodyPr>
            <a:normAutofit/>
          </a:bodyPr>
          <a:lstStyle/>
          <a:p>
            <a:pPr marL="45720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Viewed as a whole, we can recognize the affirmation of God’s involvement among his people (providence), but also recognize that his involvement and control are not always obvious to those experiencing an event. </a:t>
            </a:r>
          </a:p>
          <a:p>
            <a:pPr marL="45720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so doing the author offers a perceptive and realistic commentary on life, causing the reader to sit up and explore not only this text but also his/her own experience for the gracious hand of God.</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3008839110"/>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11252-A836-3A6F-8B11-DC73FE8E609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474403C-5337-5E47-2FC4-A13B0EC99D96}"/>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010978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471340" y="518474"/>
            <a:ext cx="11210042" cy="6212264"/>
          </a:xfrm>
        </p:spPr>
        <p:txBody>
          <a:bodyPr>
            <a:noAutofit/>
          </a:bodyPr>
          <a:lstStyle/>
          <a:p>
            <a:pPr marL="0" marR="0" indent="0">
              <a:lnSpc>
                <a:spcPct val="100000"/>
              </a:lnSpc>
              <a:spcBef>
                <a:spcPts val="0"/>
              </a:spcBef>
              <a:spcAft>
                <a:spcPts val="600"/>
              </a:spcAft>
              <a:buNone/>
              <a:tabLst>
                <a:tab pos="6873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Prophetic Records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marR="0" indent="0">
              <a:lnSpc>
                <a:spcPct val="100000"/>
              </a:lnSpc>
              <a:spcBef>
                <a:spcPts val="0"/>
              </a:spcBef>
              <a:spcAft>
                <a:spcPts val="600"/>
              </a:spcAft>
              <a:buNone/>
              <a:tabLst>
                <a:tab pos="6873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Chron 29:29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Title: the records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dbrym</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of Samuel the seer, the records of Nathan the prophet, the records of Gad the visionary.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Contents: the first and last deeds of David the king.</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Chron 9:29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Title: the records of Nathan the prophet, the prophecy of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Ahijah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Shilonite, the visions of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Iddo</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visionary.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Contents: the rest of the first and last deeds of Solomon and concerning Jeroboam the son of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Nebat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71448728"/>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012" y="552107"/>
            <a:ext cx="11654118" cy="5573080"/>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1766850" y="1688964"/>
            <a:ext cx="8874255" cy="2647520"/>
          </a:xfrm>
          <a:prstGeom prst="rect">
            <a:avLst/>
          </a:prstGeom>
          <a:noFill/>
        </p:spPr>
        <p:txBody>
          <a:bodyPr wrap="square" rtlCol="0">
            <a:spAutoFit/>
          </a:bodyPr>
          <a:lstStyle/>
          <a:p>
            <a:pPr algn="ctr"/>
            <a:r>
              <a:rPr lang="en-US" sz="4800" b="1" dirty="0">
                <a:solidFill>
                  <a:srgbClr val="1E0000"/>
                </a:solidFill>
                <a:latin typeface="Matura MT Script Capitals" panose="03020802060602070202" pitchFamily="66" charset="0"/>
              </a:rPr>
              <a:t>Lesson 24</a:t>
            </a:r>
          </a:p>
          <a:p>
            <a:pPr marL="0" marR="0">
              <a:lnSpc>
                <a:spcPct val="107000"/>
              </a:lnSpc>
              <a:spcBef>
                <a:spcPts val="0"/>
              </a:spcBef>
              <a:spcAft>
                <a:spcPts val="600"/>
              </a:spcAft>
              <a:tabLst>
                <a:tab pos="228600" algn="l"/>
                <a:tab pos="457200" algn="l"/>
                <a:tab pos="685800" algn="l"/>
                <a:tab pos="914400" algn="l"/>
                <a:tab pos="1143000" algn="l"/>
                <a:tab pos="1371600" algn="l"/>
                <a:tab pos="1600200" algn="l"/>
              </a:tabLst>
            </a:pPr>
            <a:r>
              <a:rPr lang="en-US" b="1" dirty="0">
                <a:solidFill>
                  <a:srgbClr val="1E0000"/>
                </a:solidFill>
                <a:effectLst/>
                <a:latin typeface="Calibri" panose="020F0502020204030204" pitchFamily="34" charset="0"/>
                <a:ea typeface="Calibri" panose="020F0502020204030204" pitchFamily="34" charset="0"/>
                <a:cs typeface="Calibri" panose="020F0502020204030204" pitchFamily="34" charset="0"/>
              </a:rPr>
              <a:t>	</a:t>
            </a:r>
            <a:r>
              <a:rPr lang="en-US" sz="3600" b="1" dirty="0">
                <a:solidFill>
                  <a:srgbClr val="1E0000"/>
                </a:solidFill>
                <a:effectLst/>
                <a:latin typeface="Matura MT Script Capitals" panose="03020802060602070202" pitchFamily="66" charset="0"/>
                <a:ea typeface="Calibri" panose="020F0502020204030204" pitchFamily="34" charset="0"/>
                <a:cs typeface="Calibri" panose="020F0502020204030204" pitchFamily="34" charset="0"/>
              </a:rPr>
              <a:t>Evidences of YHWH’s Glory and Grace in the Persian (Post-Exilic) Period</a:t>
            </a:r>
            <a:endParaRPr lang="en-US" dirty="0">
              <a:solidFill>
                <a:srgbClr val="1E0000"/>
              </a:solidFill>
              <a:effectLst/>
              <a:latin typeface="Matura MT Script Capitals" panose="03020802060602070202" pitchFamily="66" charset="0"/>
              <a:ea typeface="Calibri" panose="020F0502020204030204" pitchFamily="34" charset="0"/>
              <a:cs typeface="Arial" panose="020B0604020202020204" pitchFamily="34" charset="0"/>
            </a:endParaRPr>
          </a:p>
          <a:p>
            <a:pPr algn="ctr"/>
            <a:r>
              <a:rPr lang="en-US" sz="3200" dirty="0">
                <a:solidFill>
                  <a:srgbClr val="1E0000"/>
                </a:solidFill>
                <a:effectLst/>
                <a:latin typeface="Matura MT Script Capitals" panose="03020802060602070202" pitchFamily="66" charset="0"/>
                <a:ea typeface="Calibri" panose="020F0502020204030204" pitchFamily="34" charset="0"/>
              </a:rPr>
              <a:t>(Ezra–Nehemiah,)</a:t>
            </a:r>
            <a:endParaRPr lang="en-US" sz="5400" dirty="0">
              <a:solidFill>
                <a:srgbClr val="1E0000"/>
              </a:solidFill>
              <a:effectLst/>
              <a:latin typeface="Matura MT Script Capitals" panose="03020802060602070202" pitchFamily="66"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98574465"/>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FCA7D8-7865-09D3-39C6-5CCDBD48B45C}"/>
              </a:ext>
            </a:extLst>
          </p:cNvPr>
          <p:cNvSpPr>
            <a:spLocks noGrp="1"/>
          </p:cNvSpPr>
          <p:nvPr>
            <p:ph type="title"/>
          </p:nvPr>
        </p:nvSpPr>
        <p:spPr>
          <a:xfrm>
            <a:off x="210671" y="681037"/>
            <a:ext cx="10515600" cy="827181"/>
          </a:xfrm>
        </p:spPr>
        <p:txBody>
          <a:bodyPr>
            <a:normAutofit/>
          </a:bodyPr>
          <a:lstStyle/>
          <a:p>
            <a:pPr marL="0" marR="0" indent="0">
              <a:lnSpc>
                <a:spcPct val="100000"/>
              </a:lnSpc>
              <a:spcBef>
                <a:spcPts val="0"/>
              </a:spcBef>
              <a:spcAft>
                <a:spcPts val="600"/>
              </a:spcAft>
              <a:tabLst>
                <a:tab pos="228600" algn="l"/>
                <a:tab pos="457200" algn="l"/>
                <a:tab pos="685800" algn="l"/>
                <a:tab pos="914400" algn="l"/>
                <a:tab pos="1143000" algn="l"/>
                <a:tab pos="1371600" algn="l"/>
                <a:tab pos="1600200" algn="l"/>
              </a:tabLst>
            </a:pPr>
            <a:r>
              <a:rPr lang="en-US" sz="3600" b="1" dirty="0">
                <a:solidFill>
                  <a:srgbClr val="FFFFCC"/>
                </a:solidFill>
                <a:effectLst/>
                <a:latin typeface="Calibri" panose="020F0502020204030204" pitchFamily="34" charset="0"/>
                <a:ea typeface="MS Gothic" panose="020B0609070205080204" pitchFamily="49" charset="-128"/>
              </a:rPr>
              <a:t>The Books of Ezra-Nehemiah</a:t>
            </a:r>
            <a:endParaRPr lang="en-US" sz="3600" dirty="0"/>
          </a:p>
        </p:txBody>
      </p:sp>
      <p:sp>
        <p:nvSpPr>
          <p:cNvPr id="3" name="Content Placeholder 2">
            <a:extLst>
              <a:ext uri="{FF2B5EF4-FFF2-40B4-BE49-F238E27FC236}">
                <a16:creationId xmlns:a16="http://schemas.microsoft.com/office/drawing/2014/main" id="{F7807250-BF42-0929-76A9-A1AFA5408626}"/>
              </a:ext>
            </a:extLst>
          </p:cNvPr>
          <p:cNvSpPr>
            <a:spLocks noGrp="1"/>
          </p:cNvSpPr>
          <p:nvPr>
            <p:ph idx="1"/>
          </p:nvPr>
        </p:nvSpPr>
        <p:spPr>
          <a:xfrm>
            <a:off x="838200" y="1805940"/>
            <a:ext cx="10515600" cy="4371023"/>
          </a:xfrm>
        </p:spPr>
        <p:txBody>
          <a:bodyPr>
            <a:normAutofit/>
          </a:bodyPr>
          <a:lstStyle/>
          <a:p>
            <a:pPr marL="0" indent="0">
              <a:lnSpc>
                <a:spcPct val="100000"/>
              </a:lnSpc>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post-exilic community in Jerusalem produced two historiographic documents: 1–2 Chronicles and Ezra-Nehemiah. </a:t>
            </a:r>
          </a:p>
          <a:p>
            <a:pPr marL="0" indent="0">
              <a:lnSpc>
                <a:spcPct val="100000"/>
              </a:lnSpc>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Esther was written in this period as well, but the author’s place of residence is unknown. In any case, the events described in the book take place in the diaspora, not in Jerusalem and environs.</a:t>
            </a:r>
            <a:endParaRPr lang="en-US" sz="3200" dirty="0"/>
          </a:p>
        </p:txBody>
      </p:sp>
    </p:spTree>
    <p:extLst>
      <p:ext uri="{BB962C8B-B14F-4D97-AF65-F5344CB8AC3E}">
        <p14:creationId xmlns:p14="http://schemas.microsoft.com/office/powerpoint/2010/main" val="3244620248"/>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26EE3-2F49-5B7B-F5E5-D43F30DBE548}"/>
              </a:ext>
            </a:extLst>
          </p:cNvPr>
          <p:cNvSpPr>
            <a:spLocks noGrp="1"/>
          </p:cNvSpPr>
          <p:nvPr>
            <p:ph idx="1"/>
          </p:nvPr>
        </p:nvSpPr>
        <p:spPr>
          <a:xfrm>
            <a:off x="600635" y="914400"/>
            <a:ext cx="10632141" cy="5665694"/>
          </a:xfrm>
        </p:spPr>
        <p:txBody>
          <a:bodyPr>
            <a:noAutofit/>
          </a:bodyPr>
          <a:lstStyle/>
          <a:p>
            <a:pPr marL="0" marR="0" indent="0">
              <a:lnSpc>
                <a:spcPct val="100000"/>
              </a:lnSpc>
              <a:spcBef>
                <a:spcPts val="0"/>
              </a:spcBef>
              <a:spcAft>
                <a:spcPts val="600"/>
              </a:spcAft>
              <a:buNone/>
              <a:tabLst>
                <a:tab pos="228600" algn="l"/>
                <a:tab pos="457200" algn="l"/>
                <a:tab pos="573088"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 Names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73088" marR="0" indent="0">
              <a:lnSpc>
                <a:spcPct val="100000"/>
              </a:lnSpc>
              <a:spcBef>
                <a:spcPts val="0"/>
              </a:spcBef>
              <a:spcAft>
                <a:spcPts val="600"/>
              </a:spcAft>
              <a:buNone/>
              <a:tabLst>
                <a:tab pos="228600" algn="l"/>
                <a:tab pos="573088"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names of these books derive from the principal characters in the respective documents. Originally these books were composed as a unity. In the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Massoretic</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Text (Hebrew) the books run together, the word count at the end including both books. </a:t>
            </a:r>
          </a:p>
          <a:p>
            <a:pPr marL="573088" marR="0" indent="0">
              <a:lnSpc>
                <a:spcPct val="100000"/>
              </a:lnSpc>
              <a:spcBef>
                <a:spcPts val="0"/>
              </a:spcBef>
              <a:spcAft>
                <a:spcPts val="600"/>
              </a:spcAft>
              <a:buNone/>
              <a:tabLst>
                <a:tab pos="228600" algn="l"/>
                <a:tab pos="573088"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earliest attested division in the Hebrew canon comes from fifteenth century A.D. manuscripts, undoubtedly under Christian influence. The division seems to have been the invention of Origen (AD 185–253); it is continued in Jerome’s Vulgate of the fourth century.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54701554"/>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26EE3-2F49-5B7B-F5E5-D43F30DBE548}"/>
              </a:ext>
            </a:extLst>
          </p:cNvPr>
          <p:cNvSpPr>
            <a:spLocks noGrp="1"/>
          </p:cNvSpPr>
          <p:nvPr>
            <p:ph idx="1"/>
          </p:nvPr>
        </p:nvSpPr>
        <p:spPr>
          <a:xfrm>
            <a:off x="600635" y="1131570"/>
            <a:ext cx="10730753" cy="5448524"/>
          </a:xfrm>
        </p:spPr>
        <p:txBody>
          <a:bodyPr>
            <a:noAutofit/>
          </a:bodyPr>
          <a:lstStyle/>
          <a:p>
            <a:pPr marL="573088" marR="0" indent="-458788">
              <a:lnSpc>
                <a:spcPct val="100000"/>
              </a:lnSpc>
              <a:spcBef>
                <a:spcPts val="0"/>
              </a:spcBef>
              <a:spcAft>
                <a:spcPts val="600"/>
              </a:spcAft>
              <a:buNone/>
              <a:tabLst>
                <a:tab pos="1143000" algn="l"/>
                <a:tab pos="1147763" algn="l"/>
                <a:tab pos="1600200" algn="l"/>
                <a:tab pos="1604963"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The Relationship of Ezra-Nehemiah to Chronicles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73088" marR="0" indent="-458788">
              <a:lnSpc>
                <a:spcPct val="100000"/>
              </a:lnSpc>
              <a:spcBef>
                <a:spcPts val="0"/>
              </a:spcBef>
              <a:spcAft>
                <a:spcPts val="600"/>
              </a:spcAft>
              <a:buNone/>
              <a:tabLst>
                <a:tab pos="1143000" algn="l"/>
                <a:tab pos="1147763" algn="l"/>
                <a:tab pos="1600200" algn="l"/>
                <a:tab pos="1604963"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Ezra-Nehemiah is often lumped together with 1–2 Chronicles and treated as the Chronistic History (as opposed to Deuteronomistic History). We may summarize the arguments for this approach as follows: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7763" marR="0" indent="-1033463">
              <a:lnSpc>
                <a:spcPct val="100000"/>
              </a:lnSpc>
              <a:spcBef>
                <a:spcPts val="0"/>
              </a:spcBef>
              <a:spcAft>
                <a:spcPts val="600"/>
              </a:spcAft>
              <a:buNone/>
              <a:tabLst>
                <a:tab pos="573088" algn="l"/>
                <a:tab pos="1143000" algn="l"/>
                <a:tab pos="1147763" algn="l"/>
                <a:tab pos="1600200" algn="l"/>
                <a:tab pos="1604963"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Ezra begins by quoting the last two verses of 2 Chronicles 36.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7763" marR="0" indent="-1033463">
              <a:lnSpc>
                <a:spcPct val="100000"/>
              </a:lnSpc>
              <a:spcBef>
                <a:spcPts val="0"/>
              </a:spcBef>
              <a:spcAft>
                <a:spcPts val="600"/>
              </a:spcAft>
              <a:buNone/>
              <a:tabLst>
                <a:tab pos="573088" algn="l"/>
                <a:tab pos="1143000" algn="l"/>
                <a:tab pos="1147763" algn="l"/>
                <a:tab pos="1600200" algn="l"/>
                <a:tab pos="1604963"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apocryphal work, 1 Esdras (Greek), includes 2 Chronicles 35–36, all of Ezra, and Nehemiah 7:73–8:12.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7763" marR="0" indent="-1033463">
              <a:lnSpc>
                <a:spcPct val="100000"/>
              </a:lnSpc>
              <a:spcBef>
                <a:spcPts val="0"/>
              </a:spcBef>
              <a:spcAft>
                <a:spcPts val="600"/>
              </a:spcAft>
              <a:buNone/>
              <a:tabLst>
                <a:tab pos="573088" algn="l"/>
                <a:tab pos="1143000" algn="l"/>
                <a:tab pos="1147763" algn="l"/>
                <a:tab pos="1600200" algn="l"/>
                <a:tab pos="1604963"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books share a common vocabulary.</a:t>
            </a:r>
          </a:p>
          <a:p>
            <a:pPr marL="573088" marR="0" indent="-458788">
              <a:lnSpc>
                <a:spcPct val="100000"/>
              </a:lnSpc>
              <a:spcBef>
                <a:spcPts val="0"/>
              </a:spcBef>
              <a:spcAft>
                <a:spcPts val="600"/>
              </a:spcAft>
              <a:buNone/>
              <a:tabLst>
                <a:tab pos="1143000" algn="l"/>
                <a:tab pos="1147763" algn="l"/>
                <a:tab pos="1600200" algn="l"/>
                <a:tab pos="1604963" algn="l"/>
              </a:tabLst>
            </a:pPr>
            <a:endParaRPr lang="en-US" sz="1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01510698"/>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26EE3-2F49-5B7B-F5E5-D43F30DBE548}"/>
              </a:ext>
            </a:extLst>
          </p:cNvPr>
          <p:cNvSpPr>
            <a:spLocks noGrp="1"/>
          </p:cNvSpPr>
          <p:nvPr>
            <p:ph idx="1"/>
          </p:nvPr>
        </p:nvSpPr>
        <p:spPr>
          <a:xfrm>
            <a:off x="385482" y="681318"/>
            <a:ext cx="10927978" cy="5898776"/>
          </a:xfrm>
        </p:spPr>
        <p:txBody>
          <a:bodyPr>
            <a:noAutofit/>
          </a:bodyPr>
          <a:lstStyle/>
          <a:p>
            <a:pPr marL="1147763" marR="0" indent="-1033463">
              <a:lnSpc>
                <a:spcPct val="100000"/>
              </a:lnSpc>
              <a:spcBef>
                <a:spcPts val="0"/>
              </a:spcBef>
              <a:spcAft>
                <a:spcPts val="600"/>
              </a:spcAft>
              <a:buNone/>
              <a:tabLst>
                <a:tab pos="573088" algn="l"/>
                <a:tab pos="1143000" algn="l"/>
                <a:tab pos="1147763" algn="l"/>
                <a:tab pos="1600200" algn="l"/>
                <a:tab pos="1604963"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	They share a common outlook and theology: interest in the Temple and cultic affairs, the post-exilic community as the people of God, a narrow nationalism, priestly interests in genealogies and cultic affairs.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7763" marR="0" indent="-1033463">
              <a:lnSpc>
                <a:spcPct val="100000"/>
              </a:lnSpc>
              <a:spcBef>
                <a:spcPts val="0"/>
              </a:spcBef>
              <a:spcAft>
                <a:spcPts val="600"/>
              </a:spcAft>
              <a:buNone/>
              <a:tabLst>
                <a:tab pos="573088" algn="l"/>
                <a:tab pos="1143000" algn="l"/>
                <a:tab pos="1147763" algn="l"/>
                <a:tab pos="1600200" algn="l"/>
                <a:tab pos="1604963"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e.	Together they represent the last narrative writings of the First Testament, if not the last writings overall.</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7763" marR="0" indent="-1033463">
              <a:lnSpc>
                <a:spcPct val="100000"/>
              </a:lnSpc>
              <a:spcBef>
                <a:spcPts val="0"/>
              </a:spcBef>
              <a:spcAft>
                <a:spcPts val="600"/>
              </a:spcAft>
              <a:buNone/>
              <a:tabLst>
                <a:tab pos="573088" algn="l"/>
                <a:tab pos="1143000" algn="l"/>
                <a:tab pos="1147763" algn="l"/>
                <a:tab pos="1600200" algn="l"/>
                <a:tab pos="1604963"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Scholars have proposed three different conclusions regarding the relationship between these books: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39387821"/>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26EE3-2F49-5B7B-F5E5-D43F30DBE548}"/>
              </a:ext>
            </a:extLst>
          </p:cNvPr>
          <p:cNvSpPr>
            <a:spLocks noGrp="1"/>
          </p:cNvSpPr>
          <p:nvPr>
            <p:ph idx="1"/>
          </p:nvPr>
        </p:nvSpPr>
        <p:spPr>
          <a:xfrm>
            <a:off x="443752" y="754380"/>
            <a:ext cx="11304495" cy="5757134"/>
          </a:xfrm>
        </p:spPr>
        <p:txBody>
          <a:bodyPr>
            <a:noAutofit/>
          </a:bodyPr>
          <a:lstStyle/>
          <a:p>
            <a:pPr marL="1147763" marR="0" indent="-1033463">
              <a:lnSpc>
                <a:spcPct val="100000"/>
              </a:lnSpc>
              <a:spcBef>
                <a:spcPts val="0"/>
              </a:spcBef>
              <a:spcAft>
                <a:spcPts val="600"/>
              </a:spcAft>
              <a:buNone/>
              <a:tabLst>
                <a:tab pos="536575" algn="l"/>
                <a:tab pos="573088" algn="l"/>
                <a:tab pos="892175" algn="l"/>
                <a:tab pos="1600200" algn="l"/>
                <a:tab pos="1604963"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Scholars have proposed three different conclusions regarding the relationship between these books: </a:t>
            </a:r>
          </a:p>
          <a:p>
            <a:pPr marL="1147763" marR="0" indent="-1033463">
              <a:lnSpc>
                <a:spcPct val="100000"/>
              </a:lnSpc>
              <a:spcBef>
                <a:spcPts val="0"/>
              </a:spcBef>
              <a:spcAft>
                <a:spcPts val="600"/>
              </a:spcAft>
              <a:buNone/>
              <a:tabLst>
                <a:tab pos="536575" algn="l"/>
                <a:tab pos="573088" algn="l"/>
                <a:tab pos="892175" algn="l"/>
                <a:tab pos="1600200" algn="l"/>
                <a:tab pos="1604963" algn="l"/>
              </a:tabLst>
            </a:pPr>
            <a:r>
              <a:rPr lang="en-US" sz="30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They were written by a common author, perhaps Ezra; </a:t>
            </a:r>
          </a:p>
          <a:p>
            <a:pPr marL="1147763" marR="0" indent="-1033463">
              <a:lnSpc>
                <a:spcPct val="100000"/>
              </a:lnSpc>
              <a:spcBef>
                <a:spcPts val="0"/>
              </a:spcBef>
              <a:spcAft>
                <a:spcPts val="600"/>
              </a:spcAft>
              <a:buNone/>
              <a:tabLst>
                <a:tab pos="536575" algn="l"/>
                <a:tab pos="573088" algn="l"/>
                <a:tab pos="892175" algn="l"/>
                <a:tab pos="1600200" algn="l"/>
                <a:tab pos="1604963" algn="l"/>
              </a:tabLst>
            </a:pPr>
            <a:r>
              <a:rPr lang="en-US" sz="30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1–2 Chronicles, Ezra, and Nehemiah were written by three different authors; </a:t>
            </a:r>
          </a:p>
          <a:p>
            <a:pPr marL="1147763" marR="0" indent="-1033463">
              <a:lnSpc>
                <a:spcPct val="100000"/>
              </a:lnSpc>
              <a:spcBef>
                <a:spcPts val="0"/>
              </a:spcBef>
              <a:spcAft>
                <a:spcPts val="600"/>
              </a:spcAft>
              <a:buNone/>
              <a:tabLst>
                <a:tab pos="536575" algn="l"/>
                <a:tab pos="573088" algn="l"/>
                <a:tab pos="892175" algn="l"/>
                <a:tab pos="1600200" algn="l"/>
                <a:tab pos="1604963" algn="l"/>
              </a:tabLst>
            </a:pPr>
            <a:r>
              <a:rPr lang="en-US" sz="30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Ezra-Nehemiah were written by a common author, but he was not the author of Chronicles.</a:t>
            </a:r>
          </a:p>
          <a:p>
            <a:pPr marL="1882775" marR="0" indent="-1768475">
              <a:lnSpc>
                <a:spcPct val="100000"/>
              </a:lnSpc>
              <a:spcBef>
                <a:spcPts val="0"/>
              </a:spcBef>
              <a:spcAft>
                <a:spcPts val="600"/>
              </a:spcAft>
              <a:buNone/>
              <a:tabLst>
                <a:tab pos="573088" algn="l"/>
                <a:tab pos="1147763" algn="l"/>
                <a:tab pos="1600200" algn="l"/>
                <a:tab pos="1604963" algn="l"/>
              </a:tabLst>
            </a:pPr>
            <a:endPar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endParaRPr>
          </a:p>
          <a:p>
            <a:pPr marL="573088" marR="0" indent="-458788">
              <a:lnSpc>
                <a:spcPct val="100000"/>
              </a:lnSpc>
              <a:spcBef>
                <a:spcPts val="0"/>
              </a:spcBef>
              <a:spcAft>
                <a:spcPts val="600"/>
              </a:spcAft>
              <a:buNone/>
              <a:tabLst>
                <a:tab pos="1143000" algn="l"/>
                <a:tab pos="1147763" algn="l"/>
                <a:tab pos="1600200" algn="l"/>
                <a:tab pos="1604963"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The Date of Composition</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73088" marR="0" indent="-458788">
              <a:lnSpc>
                <a:spcPct val="100000"/>
              </a:lnSpc>
              <a:spcBef>
                <a:spcPts val="0"/>
              </a:spcBef>
              <a:spcAft>
                <a:spcPts val="600"/>
              </a:spcAft>
              <a:buNone/>
              <a:tabLst>
                <a:tab pos="1143000" algn="l"/>
                <a:tab pos="1147763" algn="l"/>
                <a:tab pos="1600200" algn="l"/>
                <a:tab pos="1604963" algn="l"/>
              </a:tabLst>
            </a:pPr>
            <a:r>
              <a:rPr lang="en-US" sz="30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To date the composition of Ezra-Nehemiah it is necessary to summarize the historical events described in these books as in the following chronology</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73383727"/>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26EE3-2F49-5B7B-F5E5-D43F30DBE548}"/>
              </a:ext>
            </a:extLst>
          </p:cNvPr>
          <p:cNvSpPr>
            <a:spLocks noGrp="1"/>
          </p:cNvSpPr>
          <p:nvPr>
            <p:ph idx="1"/>
          </p:nvPr>
        </p:nvSpPr>
        <p:spPr>
          <a:xfrm>
            <a:off x="600634" y="651510"/>
            <a:ext cx="11438965" cy="6126480"/>
          </a:xfrm>
        </p:spPr>
        <p:txBody>
          <a:bodyPr>
            <a:noAutofit/>
          </a:bodyPr>
          <a:lstStyle/>
          <a:p>
            <a:pPr marL="0" marR="0" indent="0">
              <a:lnSpc>
                <a:spcPct val="100000"/>
              </a:lnSpc>
              <a:spcBef>
                <a:spcPts val="0"/>
              </a:spcBef>
              <a:spcAft>
                <a:spcPts val="600"/>
              </a:spcAft>
              <a:buNone/>
              <a:tabLst>
                <a:tab pos="1487488" algn="l"/>
                <a:tab pos="1600200" algn="l"/>
                <a:tab pos="1604963"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586 BC	Jerusalem fell to Babylon; the exiles were taken away.</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1487488" algn="l"/>
                <a:tab pos="1600200" algn="l"/>
                <a:tab pos="1604963"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539	Babylon fell to Cyrus II</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1487488" algn="l"/>
                <a:tab pos="1600200" algn="l"/>
                <a:tab pos="1604963"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538	Cyrus II issued the decree recorded in Ezra 1.</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1487488" algn="l"/>
                <a:tab pos="1600200" algn="l"/>
                <a:tab pos="1604963"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538–37	The Jews returned to Jerusalem under Zerubbabel and rebuilt the altar.</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1487488" algn="l"/>
                <a:tab pos="1600200" algn="l"/>
                <a:tab pos="1604963"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536	They laid the foundation for the Temple.</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1487488" algn="l"/>
                <a:tab pos="1600200" algn="l"/>
                <a:tab pos="1604963"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536–20	The building of the Temple was disrupted.</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487488" marR="0" indent="-1487488">
              <a:lnSpc>
                <a:spcPct val="100000"/>
              </a:lnSpc>
              <a:spcBef>
                <a:spcPts val="0"/>
              </a:spcBef>
              <a:spcAft>
                <a:spcPts val="600"/>
              </a:spcAft>
              <a:buNone/>
              <a:tabLst>
                <a:tab pos="1487488" algn="l"/>
                <a:tab pos="1600200" algn="l"/>
                <a:tab pos="1604963"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520–15</a:t>
            </a:r>
            <a:r>
              <a:rPr lang="en-US" sz="26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Temple was completed, under the inspiration of the prophetic preaching of Haggai and Zechariah.</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1487488" algn="l"/>
                <a:tab pos="1600200" algn="l"/>
                <a:tab pos="1604963"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485–60(?)	Opposition arose against the Jews in Jerusalem and in the empire.</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1487488" algn="l"/>
                <a:tab pos="1600200" algn="l"/>
                <a:tab pos="1604963"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458	Ezra </a:t>
            </a:r>
            <a:r>
              <a:rPr lang="en-US" sz="26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returnrd</a:t>
            </a: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to Jerusalem.</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1487488" algn="l"/>
                <a:tab pos="1600200" algn="l"/>
                <a:tab pos="1604963"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445	Nehemiah returned to Jerusalem.</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1487488" algn="l"/>
                <a:tab pos="1600200" algn="l"/>
                <a:tab pos="1604963" algn="l"/>
              </a:tabLst>
            </a:pPr>
            <a:r>
              <a:rPr lang="en-US" sz="26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433	Nehemiah traveled to Babylon and back to Jerusalem.</a:t>
            </a:r>
            <a:endParaRPr lang="en-US" sz="2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56407470"/>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26EE3-2F49-5B7B-F5E5-D43F30DBE548}"/>
              </a:ext>
            </a:extLst>
          </p:cNvPr>
          <p:cNvSpPr>
            <a:spLocks noGrp="1"/>
          </p:cNvSpPr>
          <p:nvPr>
            <p:ph idx="1"/>
          </p:nvPr>
        </p:nvSpPr>
        <p:spPr>
          <a:xfrm>
            <a:off x="753035" y="1013012"/>
            <a:ext cx="10721789" cy="5567082"/>
          </a:xfrm>
        </p:spPr>
        <p:txBody>
          <a:bodyPr>
            <a:noAutofit/>
          </a:bodyPr>
          <a:lstStyle/>
          <a:p>
            <a:pPr marL="114300" marR="0" indent="0">
              <a:lnSpc>
                <a:spcPct val="100000"/>
              </a:lnSpc>
              <a:spcBef>
                <a:spcPts val="0"/>
              </a:spcBef>
              <a:spcAft>
                <a:spcPts val="600"/>
              </a:spcAft>
              <a:buNone/>
              <a:tabLst>
                <a:tab pos="1371600" algn="l"/>
                <a:tab pos="1600200" algn="l"/>
                <a:tab pos="1604963"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last date provides the </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terminus a quo</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for the composition of the book. 400 BC is a reasonable date for compiling the sources incorporated in the book, though some date the final form as late as 300 BC.</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78892798"/>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26EE3-2F49-5B7B-F5E5-D43F30DBE548}"/>
              </a:ext>
            </a:extLst>
          </p:cNvPr>
          <p:cNvSpPr>
            <a:spLocks noGrp="1"/>
          </p:cNvSpPr>
          <p:nvPr>
            <p:ph idx="1"/>
          </p:nvPr>
        </p:nvSpPr>
        <p:spPr>
          <a:xfrm>
            <a:off x="600635" y="960120"/>
            <a:ext cx="10927977" cy="5619974"/>
          </a:xfrm>
        </p:spPr>
        <p:txBody>
          <a:bodyPr>
            <a:noAutofit/>
          </a:bodyPr>
          <a:lstStyle/>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The Purpose of Ezra-Nehemiah</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30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To complete the history of Israel and to prove that the returned exiles represented a continuation of the people of God. In the process, the book reflects the opposition of the returnees to non-exilic residents, native and foreign. It also demonstrates the effectiveness of Ezekiel’s preaching. In the absence of a king, what held this community together was the Torah, the altar, and the city. The new commonwealth was structured as a true theocracy. This is reflected in Ezra’s reforms and Nehemiah’s methods as governor. Although he rejected the kingship (Neh 6:6–8), he stood in for YHWH.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29143999"/>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37C766-EEEB-3FCA-7E8F-969D3A6466AF}"/>
              </a:ext>
            </a:extLst>
          </p:cNvPr>
          <p:cNvSpPr>
            <a:spLocks noGrp="1"/>
          </p:cNvSpPr>
          <p:nvPr>
            <p:ph idx="1"/>
          </p:nvPr>
        </p:nvSpPr>
        <p:spPr>
          <a:xfrm>
            <a:off x="603504" y="393192"/>
            <a:ext cx="10750296" cy="6099683"/>
          </a:xfrm>
        </p:spPr>
        <p:txBody>
          <a:bodyPr>
            <a:noAutofit/>
          </a:bodyPr>
          <a:lstStyle/>
          <a:p>
            <a:pPr marL="0" marR="0" indent="0">
              <a:lnSpc>
                <a:spcPct val="120000"/>
              </a:lnSpc>
              <a:spcBef>
                <a:spcPts val="0"/>
              </a:spcBef>
              <a:spcAft>
                <a:spcPts val="600"/>
              </a:spcAft>
              <a:buNone/>
              <a:tabLst>
                <a:tab pos="457200" algn="l"/>
                <a:tab pos="914400" algn="l"/>
                <a:tab pos="13716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5.	The Sources of Ezra-Nehemiah</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342900">
              <a:lnSpc>
                <a:spcPct val="120000"/>
              </a:lnSpc>
              <a:spcBef>
                <a:spcPts val="0"/>
              </a:spcBef>
              <a:spcAft>
                <a:spcPts val="600"/>
              </a:spcAft>
              <a:buNone/>
              <a:tabLst>
                <a:tab pos="457200" algn="l"/>
                <a:tab pos="914400" algn="l"/>
                <a:tab pos="13716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It is evident that the author of Ezra-Nehemiah used a great variety of sources, some official, others unofficial. These may be classified as follows: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3716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Early Sources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600200" marR="0" indent="-1600200">
              <a:lnSpc>
                <a:spcPct val="120000"/>
              </a:lnSpc>
              <a:spcBef>
                <a:spcPts val="0"/>
              </a:spcBef>
              <a:spcAft>
                <a:spcPts val="600"/>
              </a:spcAft>
              <a:buNone/>
              <a:tabLst>
                <a:tab pos="457200" algn="l"/>
                <a:tab pos="914400" algn="l"/>
                <a:tab pos="1371600" algn="l"/>
                <a:tab pos="1719263"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Letters. Ezra 1–7 incorporates numerous letters and official correspondence, which represent authentic historic documents from the Achaemenid period: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600200" marR="0" indent="-1600200">
              <a:lnSpc>
                <a:spcPct val="120000"/>
              </a:lnSpc>
              <a:spcBef>
                <a:spcPts val="0"/>
              </a:spcBef>
              <a:spcAft>
                <a:spcPts val="600"/>
              </a:spcAft>
              <a:buNone/>
              <a:tabLst>
                <a:tab pos="457200" algn="l"/>
                <a:tab pos="914400" algn="l"/>
                <a:tab pos="1371600" algn="l"/>
                <a:tab pos="1719263"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Cyrus’ Decree (1:2–4)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4" name="Rectangle 2">
            <a:extLst>
              <a:ext uri="{FF2B5EF4-FFF2-40B4-BE49-F238E27FC236}">
                <a16:creationId xmlns:a16="http://schemas.microsoft.com/office/drawing/2014/main" id="{DFF8908D-F999-5392-0C45-A68D3A6C66B5}"/>
              </a:ext>
            </a:extLst>
          </p:cNvPr>
          <p:cNvSpPr>
            <a:spLocks noChangeArrowheads="1"/>
          </p:cNvSpPr>
          <p:nvPr/>
        </p:nvSpPr>
        <p:spPr bwMode="auto">
          <a:xfrm flipV="1">
            <a:off x="1535783" y="1690688"/>
            <a:ext cx="1467477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0392841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471340" y="518474"/>
            <a:ext cx="11210042" cy="6212264"/>
          </a:xfrm>
        </p:spPr>
        <p:txBody>
          <a:bodyPr>
            <a:noAutofit/>
          </a:bodyPr>
          <a:lstStyle/>
          <a:p>
            <a:pPr marL="0" marR="0" indent="0">
              <a:lnSpc>
                <a:spcPct val="100000"/>
              </a:lnSpc>
              <a:spcBef>
                <a:spcPts val="0"/>
              </a:spcBef>
              <a:spcAft>
                <a:spcPts val="600"/>
              </a:spcAft>
              <a:buNone/>
              <a:tabLst>
                <a:tab pos="6873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Prophetic Records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marR="0" indent="0">
              <a:lnSpc>
                <a:spcPct val="100000"/>
              </a:lnSpc>
              <a:spcBef>
                <a:spcPts val="0"/>
              </a:spcBef>
              <a:spcAft>
                <a:spcPts val="600"/>
              </a:spcAft>
              <a:buNone/>
              <a:tabLst>
                <a:tab pos="6873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Chron 29:29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Title: the records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dbrym</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of Samuel the seer, the records of Nathan the prophet, the records of Gad the visionary.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Contents: the first and last deeds of David the king.</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Chron 9:29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Title: the records of Nathan the prophet, the prophecy of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Ahijah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Shilonite, the visions of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Iddo</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visionary.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Contents: the rest of the first and last deeds of Solomon and concerning Jeroboam the son of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Nebat</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14388427"/>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37C766-EEEB-3FCA-7E8F-969D3A6466AF}"/>
              </a:ext>
            </a:extLst>
          </p:cNvPr>
          <p:cNvSpPr>
            <a:spLocks noGrp="1"/>
          </p:cNvSpPr>
          <p:nvPr>
            <p:ph idx="1"/>
          </p:nvPr>
        </p:nvSpPr>
        <p:spPr>
          <a:xfrm>
            <a:off x="603504" y="1179576"/>
            <a:ext cx="10750296" cy="5313299"/>
          </a:xfrm>
        </p:spPr>
        <p:txBody>
          <a:bodyPr>
            <a:noAutofit/>
          </a:bodyPr>
          <a:lstStyle/>
          <a:p>
            <a:pPr marL="1600200" marR="0" indent="-1600200">
              <a:lnSpc>
                <a:spcPct val="120000"/>
              </a:lnSpc>
              <a:spcBef>
                <a:spcPts val="0"/>
              </a:spcBef>
              <a:spcAft>
                <a:spcPts val="600"/>
              </a:spcAft>
              <a:buNone/>
              <a:tabLst>
                <a:tab pos="457200" algn="l"/>
                <a:tab pos="914400" algn="l"/>
                <a:tab pos="1371600" algn="l"/>
                <a:tab pos="1719263"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Rehum’s</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Accusation (4:11–16)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600200" marR="0" indent="-1600200">
              <a:lnSpc>
                <a:spcPct val="120000"/>
              </a:lnSpc>
              <a:spcBef>
                <a:spcPts val="0"/>
              </a:spcBef>
              <a:spcAft>
                <a:spcPts val="600"/>
              </a:spcAft>
              <a:buNone/>
              <a:tabLst>
                <a:tab pos="457200" algn="l"/>
                <a:tab pos="914400" algn="l"/>
                <a:tab pos="13716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(4)	Artaxerxes’ Reply (4:17–22)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600200" marR="0" indent="-1600200">
              <a:lnSpc>
                <a:spcPct val="120000"/>
              </a:lnSpc>
              <a:spcBef>
                <a:spcPts val="0"/>
              </a:spcBef>
              <a:spcAft>
                <a:spcPts val="600"/>
              </a:spcAft>
              <a:buNone/>
              <a:tabLst>
                <a:tab pos="457200" algn="l"/>
                <a:tab pos="914400" algn="l"/>
                <a:tab pos="13716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(5)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Tettanai’s</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Report (5:7–17)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600200" marR="0" indent="-1600200">
              <a:lnSpc>
                <a:spcPct val="120000"/>
              </a:lnSpc>
              <a:spcBef>
                <a:spcPts val="0"/>
              </a:spcBef>
              <a:spcAft>
                <a:spcPts val="600"/>
              </a:spcAft>
              <a:buNone/>
              <a:tabLst>
                <a:tab pos="457200" algn="l"/>
                <a:tab pos="914400" algn="l"/>
                <a:tab pos="13716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(6)	The Memorandum of Cyrus’ Decree (6:2–5)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600200" marR="0" indent="-1600200">
              <a:lnSpc>
                <a:spcPct val="120000"/>
              </a:lnSpc>
              <a:spcBef>
                <a:spcPts val="0"/>
              </a:spcBef>
              <a:spcAft>
                <a:spcPts val="600"/>
              </a:spcAft>
              <a:buNone/>
              <a:tabLst>
                <a:tab pos="457200" algn="l"/>
                <a:tab pos="914400" algn="l"/>
                <a:tab pos="1371600" algn="l"/>
                <a:tab pos="18288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(7)	Darius’ Reply to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Tettanai</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(6:6–22)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4" name="Rectangle 2">
            <a:extLst>
              <a:ext uri="{FF2B5EF4-FFF2-40B4-BE49-F238E27FC236}">
                <a16:creationId xmlns:a16="http://schemas.microsoft.com/office/drawing/2014/main" id="{DFF8908D-F999-5392-0C45-A68D3A6C66B5}"/>
              </a:ext>
            </a:extLst>
          </p:cNvPr>
          <p:cNvSpPr>
            <a:spLocks noChangeArrowheads="1"/>
          </p:cNvSpPr>
          <p:nvPr/>
        </p:nvSpPr>
        <p:spPr bwMode="auto">
          <a:xfrm flipV="1">
            <a:off x="1535783" y="1690688"/>
            <a:ext cx="1467477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030463740"/>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37C766-EEEB-3FCA-7E8F-969D3A6466AF}"/>
              </a:ext>
            </a:extLst>
          </p:cNvPr>
          <p:cNvSpPr>
            <a:spLocks noGrp="1"/>
          </p:cNvSpPr>
          <p:nvPr>
            <p:ph idx="1"/>
          </p:nvPr>
        </p:nvSpPr>
        <p:spPr>
          <a:xfrm>
            <a:off x="283464" y="868667"/>
            <a:ext cx="11070336" cy="5624207"/>
          </a:xfrm>
        </p:spPr>
        <p:txBody>
          <a:bodyPr>
            <a:normAutofit fontScale="85000" lnSpcReduction="20000"/>
          </a:bodyPr>
          <a:lstStyle/>
          <a:p>
            <a:pPr marL="0" marR="0" indent="0">
              <a:lnSpc>
                <a:spcPct val="120000"/>
              </a:lnSpc>
              <a:spcBef>
                <a:spcPts val="0"/>
              </a:spcBef>
              <a:spcAft>
                <a:spcPts val="600"/>
              </a:spcAft>
              <a:buNone/>
              <a:tabLst>
                <a:tab pos="228600" algn="l"/>
                <a:tab pos="685800" algn="l"/>
                <a:tab pos="1371600" algn="l"/>
                <a:tab pos="20574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Contemporary Sources</a:t>
            </a:r>
            <a:endParaRPr lang="en-US" sz="4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Artaxerxes’ Authorization for Ezra (7:12–26)</a:t>
            </a:r>
            <a:endParaRPr lang="en-US" sz="4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Lists</a:t>
            </a:r>
            <a:endParaRPr lang="en-US" sz="4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Temple vessels (1:9–11)</a:t>
            </a:r>
            <a:endParaRPr lang="en-US" sz="4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538 BC Returnees’ Census (Ezra 2; Nehemiah 7)</a:t>
            </a:r>
            <a:endParaRPr lang="en-US" sz="4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Ezra’s Lineage (7:1–5)</a:t>
            </a:r>
            <a:endParaRPr lang="en-US" sz="4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	458 BC Returnees’ Census (8:1–14)</a:t>
            </a:r>
            <a:endParaRPr lang="en-US" sz="4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(e)	Marital Offenders (10:18–43)</a:t>
            </a:r>
            <a:endParaRPr lang="en-US" sz="4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b="1" dirty="0">
              <a:solidFill>
                <a:srgbClr val="FFFFCC"/>
              </a:solidFill>
            </a:endParaRPr>
          </a:p>
        </p:txBody>
      </p:sp>
      <p:sp>
        <p:nvSpPr>
          <p:cNvPr id="4" name="Rectangle 2">
            <a:extLst>
              <a:ext uri="{FF2B5EF4-FFF2-40B4-BE49-F238E27FC236}">
                <a16:creationId xmlns:a16="http://schemas.microsoft.com/office/drawing/2014/main" id="{DFF8908D-F999-5392-0C45-A68D3A6C66B5}"/>
              </a:ext>
            </a:extLst>
          </p:cNvPr>
          <p:cNvSpPr>
            <a:spLocks noChangeArrowheads="1"/>
          </p:cNvSpPr>
          <p:nvPr/>
        </p:nvSpPr>
        <p:spPr bwMode="auto">
          <a:xfrm flipV="1">
            <a:off x="1535783" y="1690688"/>
            <a:ext cx="1467477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213070796"/>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37C766-EEEB-3FCA-7E8F-969D3A6466AF}"/>
              </a:ext>
            </a:extLst>
          </p:cNvPr>
          <p:cNvSpPr>
            <a:spLocks noGrp="1"/>
          </p:cNvSpPr>
          <p:nvPr>
            <p:ph idx="1"/>
          </p:nvPr>
        </p:nvSpPr>
        <p:spPr>
          <a:xfrm>
            <a:off x="219456" y="902967"/>
            <a:ext cx="11134344" cy="5790440"/>
          </a:xfrm>
        </p:spPr>
        <p:txBody>
          <a:bodyPr>
            <a:normAutofit fontScale="40000" lnSpcReduction="20000"/>
          </a:bodyPr>
          <a:lstStyle/>
          <a:p>
            <a:pPr marL="0" marR="0" indent="0">
              <a:lnSpc>
                <a:spcPct val="120000"/>
              </a:lnSpc>
              <a:spcBef>
                <a:spcPts val="0"/>
              </a:spcBef>
              <a:spcAft>
                <a:spcPts val="600"/>
              </a:spcAft>
              <a:buNone/>
              <a:tabLst>
                <a:tab pos="457200" algn="l"/>
                <a:tab pos="914400" algn="l"/>
                <a:tab pos="1600200" algn="l"/>
                <a:tab pos="2230438" algn="l"/>
              </a:tabLst>
            </a:pPr>
            <a:r>
              <a:rPr lang="en-US" sz="4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6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Contemporary Sources</a:t>
            </a:r>
            <a:endParaRPr lang="en-US" sz="6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600200" algn="l"/>
                <a:tab pos="2230438" algn="l"/>
              </a:tabLst>
            </a:pPr>
            <a:r>
              <a:rPr lang="en-US" sz="6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Artaxerxes’ Authorization for Ezra (7:12–26)</a:t>
            </a:r>
            <a:endParaRPr lang="en-US" sz="6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600200" algn="l"/>
                <a:tab pos="2230438" algn="l"/>
              </a:tabLst>
            </a:pPr>
            <a:r>
              <a:rPr lang="en-US" sz="6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Lists</a:t>
            </a:r>
            <a:endParaRPr lang="en-US" sz="6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600200" algn="l"/>
                <a:tab pos="2230438" algn="l"/>
              </a:tabLst>
            </a:pPr>
            <a:r>
              <a:rPr lang="en-US" sz="6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Temple vessels (1:9–11)</a:t>
            </a:r>
            <a:endParaRPr lang="en-US" sz="6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600200" algn="l"/>
                <a:tab pos="2230438" algn="l"/>
              </a:tabLst>
            </a:pPr>
            <a:r>
              <a:rPr lang="en-US" sz="6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538 BC Returnees’ Census (Ezra 2; Nehemiah 7)</a:t>
            </a:r>
            <a:endParaRPr lang="en-US" sz="6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600200" algn="l"/>
                <a:tab pos="2230438" algn="l"/>
              </a:tabLst>
            </a:pPr>
            <a:r>
              <a:rPr lang="en-US" sz="6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Ezra’s Lineage (7:1–5)</a:t>
            </a:r>
            <a:endParaRPr lang="en-US" sz="6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600200" algn="l"/>
                <a:tab pos="2230438" algn="l"/>
              </a:tabLst>
            </a:pPr>
            <a:r>
              <a:rPr lang="en-US" sz="6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	458 BC Returnees’ Census (8:1–14)</a:t>
            </a:r>
            <a:endParaRPr lang="en-US" sz="6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600200" algn="l"/>
                <a:tab pos="2230438" algn="l"/>
              </a:tabLst>
            </a:pPr>
            <a:r>
              <a:rPr lang="en-US" sz="6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(e)	Marital Offenders (10:18–43)</a:t>
            </a:r>
            <a:endParaRPr lang="en-US" sz="6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600200" algn="l"/>
                <a:tab pos="2230438" algn="l"/>
              </a:tabLst>
            </a:pPr>
            <a:r>
              <a:rPr lang="en-US" sz="6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(f)	Builders of Walls (Nehemiah 3)</a:t>
            </a:r>
            <a:endParaRPr lang="en-US" sz="6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600200" algn="l"/>
                <a:tab pos="2230438" algn="l"/>
              </a:tabLst>
            </a:pPr>
            <a:r>
              <a:rPr lang="en-US" sz="6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(g)	Sealers of the Covenant (10:1–27)</a:t>
            </a:r>
            <a:endParaRPr lang="en-US" sz="6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600200" algn="l"/>
                <a:tab pos="2230438" algn="l"/>
              </a:tabLst>
            </a:pPr>
            <a:r>
              <a:rPr lang="en-US" sz="6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(h)	Settlers in Jerusalem (11:3–36)</a:t>
            </a:r>
            <a:endParaRPr lang="en-US" sz="6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600200" algn="l"/>
                <a:tab pos="2230438" algn="l"/>
              </a:tabLst>
            </a:pPr>
            <a:r>
              <a:rPr lang="en-US" sz="61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	Priests and Levites (12:1–26)</a:t>
            </a:r>
            <a:endParaRPr lang="en-US" sz="6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1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b="1" dirty="0">
              <a:solidFill>
                <a:srgbClr val="FFFFCC"/>
              </a:solidFill>
            </a:endParaRPr>
          </a:p>
        </p:txBody>
      </p:sp>
      <p:sp>
        <p:nvSpPr>
          <p:cNvPr id="4" name="Rectangle 2">
            <a:extLst>
              <a:ext uri="{FF2B5EF4-FFF2-40B4-BE49-F238E27FC236}">
                <a16:creationId xmlns:a16="http://schemas.microsoft.com/office/drawing/2014/main" id="{DFF8908D-F999-5392-0C45-A68D3A6C66B5}"/>
              </a:ext>
            </a:extLst>
          </p:cNvPr>
          <p:cNvSpPr>
            <a:spLocks noChangeArrowheads="1"/>
          </p:cNvSpPr>
          <p:nvPr/>
        </p:nvSpPr>
        <p:spPr bwMode="auto">
          <a:xfrm flipV="1">
            <a:off x="1535783" y="1690688"/>
            <a:ext cx="1467477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259784974"/>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37C766-EEEB-3FCA-7E8F-969D3A6466AF}"/>
              </a:ext>
            </a:extLst>
          </p:cNvPr>
          <p:cNvSpPr>
            <a:spLocks noGrp="1"/>
          </p:cNvSpPr>
          <p:nvPr>
            <p:ph idx="1"/>
          </p:nvPr>
        </p:nvSpPr>
        <p:spPr>
          <a:xfrm>
            <a:off x="448056" y="1177289"/>
            <a:ext cx="11100816" cy="5315586"/>
          </a:xfrm>
        </p:spPr>
        <p:txBody>
          <a:bodyPr>
            <a:noAutofit/>
          </a:bodyPr>
          <a:lstStyle/>
          <a:p>
            <a:pPr marL="0" marR="0" indent="0">
              <a:lnSpc>
                <a:spcPct val="120000"/>
              </a:lnSpc>
              <a:spcBef>
                <a:spcPts val="0"/>
              </a:spcBef>
              <a:spcAft>
                <a:spcPts val="600"/>
              </a:spcAft>
              <a:buNone/>
              <a:tabLst>
                <a:tab pos="2286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	Memoirs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0010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first person, autobiographical form of much of Ezra and Nehemiah is quite exceptional within First Testament historical narrative. The author seems to have had access to the diaries of Ezra and Nehemiah, edited them, and integrated them with other sources.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3200" b="1" dirty="0">
              <a:solidFill>
                <a:srgbClr val="FFFFCC"/>
              </a:solidFill>
            </a:endParaRPr>
          </a:p>
        </p:txBody>
      </p:sp>
      <p:sp>
        <p:nvSpPr>
          <p:cNvPr id="4" name="Rectangle 2">
            <a:extLst>
              <a:ext uri="{FF2B5EF4-FFF2-40B4-BE49-F238E27FC236}">
                <a16:creationId xmlns:a16="http://schemas.microsoft.com/office/drawing/2014/main" id="{DFF8908D-F999-5392-0C45-A68D3A6C66B5}"/>
              </a:ext>
            </a:extLst>
          </p:cNvPr>
          <p:cNvSpPr>
            <a:spLocks noChangeArrowheads="1"/>
          </p:cNvSpPr>
          <p:nvPr/>
        </p:nvSpPr>
        <p:spPr bwMode="auto">
          <a:xfrm flipV="1">
            <a:off x="1535783" y="1690688"/>
            <a:ext cx="1467477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24138318"/>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37C766-EEEB-3FCA-7E8F-969D3A6466AF}"/>
              </a:ext>
            </a:extLst>
          </p:cNvPr>
          <p:cNvSpPr>
            <a:spLocks noGrp="1"/>
          </p:cNvSpPr>
          <p:nvPr>
            <p:ph idx="1"/>
          </p:nvPr>
        </p:nvSpPr>
        <p:spPr>
          <a:xfrm>
            <a:off x="448056" y="994406"/>
            <a:ext cx="11100816" cy="5498469"/>
          </a:xfrm>
        </p:spPr>
        <p:txBody>
          <a:bodyPr>
            <a:noAutofit/>
          </a:bodyPr>
          <a:lstStyle/>
          <a:p>
            <a:pPr marL="0" marR="0" indent="0">
              <a:lnSpc>
                <a:spcPct val="120000"/>
              </a:lnSpc>
              <a:spcBef>
                <a:spcPts val="0"/>
              </a:spcBef>
              <a:spcAft>
                <a:spcPts val="600"/>
              </a:spcAft>
              <a:buNone/>
              <a:tabLst>
                <a:tab pos="228600" algn="l"/>
                <a:tab pos="457200" algn="l"/>
                <a:tab pos="685800" algn="l"/>
                <a:tab pos="914400" algn="l"/>
                <a:tab pos="11430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Ezra Memoirs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Ezra’s diary is preserved in two parts: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112963" marR="0" indent="-2112963">
              <a:lnSpc>
                <a:spcPct val="120000"/>
              </a:lnSpc>
              <a:spcBef>
                <a:spcPts val="0"/>
              </a:spcBef>
              <a:spcAft>
                <a:spcPts val="600"/>
              </a:spcAft>
              <a:buNone/>
              <a:tabLst>
                <a:tab pos="228600" algn="l"/>
                <a:tab pos="457200" algn="l"/>
                <a:tab pos="685800" algn="l"/>
                <a:tab pos="914400" algn="l"/>
                <a:tab pos="1143000" algn="l"/>
                <a:tab pos="1600200" algn="l"/>
                <a:tab pos="20574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Ezra 7–10: his return. The intermittent use of the third person (7:1–26; 8:35–36; 10:1–44) points to the editor.</a:t>
            </a:r>
          </a:p>
          <a:p>
            <a:pPr marL="2112963" marR="0" indent="-2112963">
              <a:lnSpc>
                <a:spcPct val="120000"/>
              </a:lnSpc>
              <a:spcBef>
                <a:spcPts val="0"/>
              </a:spcBef>
              <a:spcAft>
                <a:spcPts val="600"/>
              </a:spcAft>
              <a:buNone/>
              <a:tabLst>
                <a:tab pos="228600" algn="l"/>
                <a:tab pos="457200" algn="l"/>
                <a:tab pos="685800" algn="l"/>
                <a:tab pos="914400" algn="l"/>
                <a:tab pos="1143000" algn="l"/>
                <a:tab pos="1600200" algn="l"/>
                <a:tab pos="20574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Nehemiah 8–10: Ezra is prominent in chapter 8 especially; in 9–10 his involvement is not so clear.</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3200" b="1" dirty="0">
              <a:solidFill>
                <a:srgbClr val="FFFFCC"/>
              </a:solidFill>
            </a:endParaRPr>
          </a:p>
        </p:txBody>
      </p:sp>
      <p:sp>
        <p:nvSpPr>
          <p:cNvPr id="4" name="Rectangle 2">
            <a:extLst>
              <a:ext uri="{FF2B5EF4-FFF2-40B4-BE49-F238E27FC236}">
                <a16:creationId xmlns:a16="http://schemas.microsoft.com/office/drawing/2014/main" id="{DFF8908D-F999-5392-0C45-A68D3A6C66B5}"/>
              </a:ext>
            </a:extLst>
          </p:cNvPr>
          <p:cNvSpPr>
            <a:spLocks noChangeArrowheads="1"/>
          </p:cNvSpPr>
          <p:nvPr/>
        </p:nvSpPr>
        <p:spPr bwMode="auto">
          <a:xfrm flipV="1">
            <a:off x="1535783" y="1690688"/>
            <a:ext cx="1467477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806340657"/>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37C766-EEEB-3FCA-7E8F-969D3A6466AF}"/>
              </a:ext>
            </a:extLst>
          </p:cNvPr>
          <p:cNvSpPr>
            <a:spLocks noGrp="1"/>
          </p:cNvSpPr>
          <p:nvPr>
            <p:ph idx="1"/>
          </p:nvPr>
        </p:nvSpPr>
        <p:spPr>
          <a:xfrm>
            <a:off x="566928" y="845817"/>
            <a:ext cx="10789920" cy="5647057"/>
          </a:xfrm>
        </p:spPr>
        <p:txBody>
          <a:bodyPr>
            <a:normAutofit fontScale="85000" lnSpcReduction="10000"/>
          </a:bodyPr>
          <a:lstStyle/>
          <a:p>
            <a:pPr marL="1143000" marR="0" indent="-685800">
              <a:lnSpc>
                <a:spcPct val="120000"/>
              </a:lnSpc>
              <a:spcBef>
                <a:spcPts val="0"/>
              </a:spcBef>
              <a:spcAft>
                <a:spcPts val="600"/>
              </a:spcAft>
              <a:buNone/>
              <a:tabLst>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Nehemiah Memoirs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3000" marR="0" indent="-685800">
              <a:lnSpc>
                <a:spcPct val="120000"/>
              </a:lnSpc>
              <a:spcBef>
                <a:spcPts val="0"/>
              </a:spcBef>
              <a:spcAft>
                <a:spcPts val="600"/>
              </a:spcAft>
              <a:buNone/>
              <a:tabLst>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Nehemiah’s diary is also preserved in two parts: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3000" marR="0" indent="-685800">
              <a:lnSpc>
                <a:spcPct val="120000"/>
              </a:lnSpc>
              <a:spcBef>
                <a:spcPts val="0"/>
              </a:spcBef>
              <a:spcAft>
                <a:spcPts val="600"/>
              </a:spcAft>
              <a:buNone/>
              <a:tabLst>
                <a:tab pos="914400" algn="l"/>
                <a:tab pos="11430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Nehemiah 1–7: his return to Jerusalem.</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3000" marR="0" indent="-685800">
              <a:lnSpc>
                <a:spcPct val="120000"/>
              </a:lnSpc>
              <a:spcBef>
                <a:spcPts val="0"/>
              </a:spcBef>
              <a:spcAft>
                <a:spcPts val="600"/>
              </a:spcAft>
              <a:buNone/>
              <a:tabLst>
                <a:tab pos="9144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Nehemiah 11–13: his reforms.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20000"/>
              </a:lnSpc>
              <a:spcBef>
                <a:spcPts val="0"/>
              </a:spcBef>
              <a:spcAft>
                <a:spcPts val="600"/>
              </a:spcAft>
              <a:buNone/>
              <a:tabLst>
                <a:tab pos="914400" algn="l"/>
                <a:tab pos="1262063"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author has not neutralized the differences in tone: Nehemiah is more personal; Ezra is official. Ezra’s memoirs were probably edited more severely. The time of composition/editing is reflected in Ezra 4. Verses 1–5 describe the opposition during the rebuilding of the Temple under Cyrus and Darius; vv. 6–23, the opposition under Ahasuerus (Xerxes) and Artaxerxes; v. 24 reverts back to Cyrus (cf. v. 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1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b="1" dirty="0">
              <a:solidFill>
                <a:srgbClr val="FFFFCC"/>
              </a:solidFill>
            </a:endParaRPr>
          </a:p>
        </p:txBody>
      </p:sp>
      <p:sp>
        <p:nvSpPr>
          <p:cNvPr id="4" name="Rectangle 2">
            <a:extLst>
              <a:ext uri="{FF2B5EF4-FFF2-40B4-BE49-F238E27FC236}">
                <a16:creationId xmlns:a16="http://schemas.microsoft.com/office/drawing/2014/main" id="{DFF8908D-F999-5392-0C45-A68D3A6C66B5}"/>
              </a:ext>
            </a:extLst>
          </p:cNvPr>
          <p:cNvSpPr>
            <a:spLocks noChangeArrowheads="1"/>
          </p:cNvSpPr>
          <p:nvPr/>
        </p:nvSpPr>
        <p:spPr bwMode="auto">
          <a:xfrm flipV="1">
            <a:off x="1535783" y="1690688"/>
            <a:ext cx="1467477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825336907"/>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37C766-EEEB-3FCA-7E8F-969D3A6466AF}"/>
              </a:ext>
            </a:extLst>
          </p:cNvPr>
          <p:cNvSpPr>
            <a:spLocks noGrp="1"/>
          </p:cNvSpPr>
          <p:nvPr>
            <p:ph idx="1"/>
          </p:nvPr>
        </p:nvSpPr>
        <p:spPr>
          <a:xfrm>
            <a:off x="838200" y="880109"/>
            <a:ext cx="10515600" cy="5612765"/>
          </a:xfrm>
        </p:spPr>
        <p:txBody>
          <a:bodyPr>
            <a:normAutofit/>
          </a:bodyPr>
          <a:lstStyle/>
          <a:p>
            <a:pPr marL="685800" marR="0" indent="-685800">
              <a:lnSpc>
                <a:spcPct val="100000"/>
              </a:lnSpc>
              <a:spcBef>
                <a:spcPts val="0"/>
              </a:spcBef>
              <a:spcAft>
                <a:spcPts val="600"/>
              </a:spcAft>
              <a:buNone/>
              <a:tabLst>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Prose Historical Review (Ezra 1–6)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marR="0" indent="-685800">
              <a:lnSpc>
                <a:spcPct val="100000"/>
              </a:lnSpc>
              <a:spcBef>
                <a:spcPts val="0"/>
              </a:spcBef>
              <a:spcAft>
                <a:spcPts val="600"/>
              </a:spcAft>
              <a:buNone/>
              <a:tabLst>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These accounts are needed to link the two main characters to the end of Chronicles. Except for 5:4, they are written in the third person. The exception in 5:4 may point to the [prophetic] source.</a:t>
            </a:r>
          </a:p>
          <a:p>
            <a:pPr marL="685800" marR="0" indent="-685800">
              <a:lnSpc>
                <a:spcPct val="100000"/>
              </a:lnSpc>
              <a:spcBef>
                <a:spcPts val="0"/>
              </a:spcBef>
              <a:spcAft>
                <a:spcPts val="600"/>
              </a:spcAft>
              <a:buNone/>
              <a:tabLst>
                <a:tab pos="457200" algn="l"/>
                <a:tab pos="685800" algn="l"/>
                <a:tab pos="914400" algn="l"/>
                <a:tab pos="1143000" algn="l"/>
                <a:tab pos="1371600" algn="l"/>
                <a:tab pos="16002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marR="0" indent="-685800">
              <a:lnSpc>
                <a:spcPct val="100000"/>
              </a:lnSpc>
              <a:spcBef>
                <a:spcPts val="0"/>
              </a:spcBef>
              <a:spcAft>
                <a:spcPts val="600"/>
              </a:spcAft>
              <a:buNone/>
              <a:tabLst>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(5)	Poetic Historical Review (Nehemiah 9:5–38)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5800" marR="0" indent="-685800">
              <a:lnSpc>
                <a:spcPct val="100000"/>
              </a:lnSpc>
              <a:spcBef>
                <a:spcPts val="0"/>
              </a:spcBef>
              <a:spcAft>
                <a:spcPts val="600"/>
              </a:spcAft>
              <a:buNone/>
              <a:tabLst>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This prayer looks like a Levitical composition.</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buNone/>
            </a:pPr>
            <a:endParaRPr lang="en-US" b="1" dirty="0">
              <a:solidFill>
                <a:srgbClr val="FFFFCC"/>
              </a:solidFill>
            </a:endParaRPr>
          </a:p>
        </p:txBody>
      </p:sp>
      <p:sp>
        <p:nvSpPr>
          <p:cNvPr id="4" name="Rectangle 2">
            <a:extLst>
              <a:ext uri="{FF2B5EF4-FFF2-40B4-BE49-F238E27FC236}">
                <a16:creationId xmlns:a16="http://schemas.microsoft.com/office/drawing/2014/main" id="{DFF8908D-F999-5392-0C45-A68D3A6C66B5}"/>
              </a:ext>
            </a:extLst>
          </p:cNvPr>
          <p:cNvSpPr>
            <a:spLocks noChangeArrowheads="1"/>
          </p:cNvSpPr>
          <p:nvPr/>
        </p:nvSpPr>
        <p:spPr bwMode="auto">
          <a:xfrm flipV="1">
            <a:off x="1535783" y="1690688"/>
            <a:ext cx="1467477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474956752"/>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B2EA8-4959-F006-C33D-1EA5C575ADB2}"/>
              </a:ext>
            </a:extLst>
          </p:cNvPr>
          <p:cNvSpPr>
            <a:spLocks noGrp="1"/>
          </p:cNvSpPr>
          <p:nvPr>
            <p:ph type="title"/>
          </p:nvPr>
        </p:nvSpPr>
        <p:spPr>
          <a:xfrm>
            <a:off x="658906" y="681038"/>
            <a:ext cx="10515600" cy="833998"/>
          </a:xfrm>
        </p:spPr>
        <p:txBody>
          <a:bodyPr>
            <a:normAutofit/>
          </a:bodyPr>
          <a:lstStyle/>
          <a:p>
            <a:pPr>
              <a:tabLst>
                <a:tab pos="573088" algn="l"/>
              </a:tabLst>
            </a:pPr>
            <a:r>
              <a:rPr lang="en-US" sz="36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6.	Outline of Ezra-Nehemiah</a:t>
            </a:r>
            <a:endParaRPr lang="en-US" sz="3600" dirty="0"/>
          </a:p>
        </p:txBody>
      </p:sp>
      <p:sp>
        <p:nvSpPr>
          <p:cNvPr id="3" name="Content Placeholder 2">
            <a:extLst>
              <a:ext uri="{FF2B5EF4-FFF2-40B4-BE49-F238E27FC236}">
                <a16:creationId xmlns:a16="http://schemas.microsoft.com/office/drawing/2014/main" id="{1DEE4753-DB74-6450-5517-889294BC563D}"/>
              </a:ext>
            </a:extLst>
          </p:cNvPr>
          <p:cNvSpPr>
            <a:spLocks noGrp="1"/>
          </p:cNvSpPr>
          <p:nvPr>
            <p:ph idx="1"/>
          </p:nvPr>
        </p:nvSpPr>
        <p:spPr>
          <a:xfrm>
            <a:off x="1237130" y="1694329"/>
            <a:ext cx="10116670" cy="4482634"/>
          </a:xfrm>
        </p:spPr>
        <p:txBody>
          <a:bodyPr>
            <a:normAutofit/>
          </a:bodyPr>
          <a:lstStyle/>
          <a:p>
            <a:pPr marL="573088" marR="0" indent="-573088">
              <a:lnSpc>
                <a:spcPct val="107000"/>
              </a:lnSpc>
              <a:spcBef>
                <a:spcPts val="0"/>
              </a:spcBef>
              <a:spcAft>
                <a:spcPts val="600"/>
              </a:spcAft>
              <a:buNone/>
              <a:tabLst>
                <a:tab pos="573088" algn="l"/>
                <a:tab pos="685800" algn="l"/>
                <a:tab pos="914400" algn="l"/>
                <a:tab pos="1143000" algn="l"/>
                <a:tab pos="1371600" algn="l"/>
                <a:tab pos="1600200" algn="l"/>
              </a:tabLst>
            </a:pPr>
            <a:r>
              <a:rPr lang="en-US" sz="32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Reconstituting the People of YHWH (Ezra 1:1–6:22)</a:t>
            </a:r>
            <a:endParaRPr lang="en-US" sz="32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73088" marR="0" indent="-573088">
              <a:lnSpc>
                <a:spcPct val="107000"/>
              </a:lnSpc>
              <a:spcBef>
                <a:spcPts val="0"/>
              </a:spcBef>
              <a:spcAft>
                <a:spcPts val="600"/>
              </a:spcAft>
              <a:buNone/>
              <a:tabLst>
                <a:tab pos="573088" algn="l"/>
                <a:tab pos="685800" algn="l"/>
                <a:tab pos="914400" algn="l"/>
                <a:tab pos="1143000" algn="l"/>
                <a:tab pos="1371600" algn="l"/>
                <a:tab pos="1600200" algn="l"/>
              </a:tabLst>
            </a:pPr>
            <a:r>
              <a:rPr lang="en-US" sz="32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The Mission of Ezra: Rebuilding the Spiritual Walls of Jerusalem (7:1–10:44)</a:t>
            </a:r>
            <a:endParaRPr lang="en-US" sz="32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73088" marR="0" indent="-573088">
              <a:lnSpc>
                <a:spcPct val="107000"/>
              </a:lnSpc>
              <a:spcBef>
                <a:spcPts val="0"/>
              </a:spcBef>
              <a:spcAft>
                <a:spcPts val="600"/>
              </a:spcAft>
              <a:buNone/>
              <a:tabLst>
                <a:tab pos="573088" algn="l"/>
                <a:tab pos="685800" algn="l"/>
                <a:tab pos="914400" algn="l"/>
                <a:tab pos="1143000" algn="l"/>
                <a:tab pos="1371600" algn="l"/>
                <a:tab pos="1600200" algn="l"/>
              </a:tabLst>
            </a:pPr>
            <a:r>
              <a:rPr lang="en-US" sz="32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The Mission of Nehemiah: Rebuilding the Physical Walls of Jerusalem (Neh 1:1–7:73)</a:t>
            </a:r>
            <a:endParaRPr lang="en-US" sz="32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73088" marR="0" indent="-573088">
              <a:lnSpc>
                <a:spcPct val="107000"/>
              </a:lnSpc>
              <a:spcBef>
                <a:spcPts val="0"/>
              </a:spcBef>
              <a:spcAft>
                <a:spcPts val="600"/>
              </a:spcAft>
              <a:buNone/>
              <a:tabLst>
                <a:tab pos="573088" algn="l"/>
                <a:tab pos="685800" algn="l"/>
                <a:tab pos="914400" algn="l"/>
                <a:tab pos="1143000" algn="l"/>
                <a:tab pos="1371600" algn="l"/>
                <a:tab pos="1600200" algn="l"/>
              </a:tabLst>
            </a:pPr>
            <a:r>
              <a:rPr lang="en-US" sz="32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	The Climax of Ezra’s Work (7:73b–10:27)</a:t>
            </a:r>
            <a:endParaRPr lang="en-US" sz="32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73088" marR="0" indent="-573088">
              <a:lnSpc>
                <a:spcPct val="107000"/>
              </a:lnSpc>
              <a:spcBef>
                <a:spcPts val="0"/>
              </a:spcBef>
              <a:spcAft>
                <a:spcPts val="600"/>
              </a:spcAft>
              <a:buNone/>
              <a:tabLst>
                <a:tab pos="573088" algn="l"/>
                <a:tab pos="685800" algn="l"/>
                <a:tab pos="914400" algn="l"/>
                <a:tab pos="1143000" algn="l"/>
                <a:tab pos="1371600" algn="l"/>
                <a:tab pos="1600200" algn="l"/>
              </a:tabLst>
            </a:pPr>
            <a:r>
              <a:rPr lang="en-US" sz="32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	Further Reforms of Nehemiah (11:1–13:31)</a:t>
            </a:r>
            <a:endParaRPr lang="en-US" sz="32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2092814083"/>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37C766-EEEB-3FCA-7E8F-969D3A6466AF}"/>
              </a:ext>
            </a:extLst>
          </p:cNvPr>
          <p:cNvSpPr>
            <a:spLocks noGrp="1"/>
          </p:cNvSpPr>
          <p:nvPr>
            <p:ph idx="1"/>
          </p:nvPr>
        </p:nvSpPr>
        <p:spPr>
          <a:xfrm>
            <a:off x="838200" y="786373"/>
            <a:ext cx="10515600" cy="5706501"/>
          </a:xfrm>
        </p:spPr>
        <p:txBody>
          <a:bodyPr>
            <a:normAutofit fontScale="25000" lnSpcReduction="20000"/>
          </a:bodyPr>
          <a:lstStyle/>
          <a:p>
            <a:pPr marL="0" marR="0" indent="0">
              <a:lnSpc>
                <a:spcPct val="120000"/>
              </a:lnSpc>
              <a:spcBef>
                <a:spcPts val="0"/>
              </a:spcBef>
              <a:spcAft>
                <a:spcPts val="600"/>
              </a:spcAft>
              <a:buNone/>
              <a:tabLst>
                <a:tab pos="457200" algn="l"/>
                <a:tab pos="914400" algn="l"/>
                <a:tab pos="1143000" algn="l"/>
                <a:tab pos="1600200" algn="l"/>
                <a:tab pos="2176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Reconstituting the People of YHWH (Ezra 1:1–6:22)</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143000" algn="l"/>
                <a:tab pos="1600200" algn="l"/>
                <a:tab pos="2176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Thesis Statement	(1:1–4)</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143000" algn="l"/>
                <a:tab pos="1600200" algn="l"/>
                <a:tab pos="2176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(Ironically announced by a pagan)</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143000" algn="l"/>
                <a:tab pos="1600200" algn="l"/>
                <a:tab pos="2286000"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Restoration of the Nation-Land Tie (1:5–2:70)</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143000" algn="l"/>
                <a:tab pos="1600200" algn="l"/>
                <a:tab pos="2286000"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Narrative Account (1:5–11)</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143000" algn="l"/>
                <a:tab pos="1600200" algn="l"/>
                <a:tab pos="2286000"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Genealogical Account (2:1–70)</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143000" algn="l"/>
                <a:tab pos="1600200" algn="l"/>
                <a:tab pos="2286000" algn="l"/>
              </a:tabLst>
            </a:pPr>
            <a:r>
              <a:rPr lang="en-US" sz="120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b="1" dirty="0">
              <a:solidFill>
                <a:srgbClr val="FFFFCC"/>
              </a:solidFill>
            </a:endParaRPr>
          </a:p>
        </p:txBody>
      </p:sp>
      <p:sp>
        <p:nvSpPr>
          <p:cNvPr id="4" name="Rectangle 2">
            <a:extLst>
              <a:ext uri="{FF2B5EF4-FFF2-40B4-BE49-F238E27FC236}">
                <a16:creationId xmlns:a16="http://schemas.microsoft.com/office/drawing/2014/main" id="{DFF8908D-F999-5392-0C45-A68D3A6C66B5}"/>
              </a:ext>
            </a:extLst>
          </p:cNvPr>
          <p:cNvSpPr>
            <a:spLocks noChangeArrowheads="1"/>
          </p:cNvSpPr>
          <p:nvPr/>
        </p:nvSpPr>
        <p:spPr bwMode="auto">
          <a:xfrm flipV="1">
            <a:off x="1535783" y="1690688"/>
            <a:ext cx="1467477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842671627"/>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37C766-EEEB-3FCA-7E8F-969D3A6466AF}"/>
              </a:ext>
            </a:extLst>
          </p:cNvPr>
          <p:cNvSpPr>
            <a:spLocks noGrp="1"/>
          </p:cNvSpPr>
          <p:nvPr>
            <p:ph idx="1"/>
          </p:nvPr>
        </p:nvSpPr>
        <p:spPr>
          <a:xfrm>
            <a:off x="838200" y="786385"/>
            <a:ext cx="10515600" cy="5706490"/>
          </a:xfrm>
        </p:spPr>
        <p:txBody>
          <a:bodyPr>
            <a:normAutofit fontScale="25000" lnSpcReduction="20000"/>
          </a:bodyPr>
          <a:lstStyle/>
          <a:p>
            <a:pPr marL="0" marR="0" indent="0">
              <a:lnSpc>
                <a:spcPct val="120000"/>
              </a:lnSpc>
              <a:spcBef>
                <a:spcPts val="0"/>
              </a:spcBef>
              <a:spcAft>
                <a:spcPts val="600"/>
              </a:spcAft>
              <a:buNone/>
              <a:tabLst>
                <a:tab pos="457200" algn="l"/>
                <a:tab pos="914400" algn="l"/>
                <a:tab pos="1143000" algn="l"/>
                <a:tab pos="1600200" algn="l"/>
                <a:tab pos="2286000" algn="l"/>
              </a:tabLst>
            </a:pPr>
            <a:r>
              <a:rPr lang="en-US" sz="120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	The Restoration of the Deity-Nation Tie (3:1–6:22)</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143000" algn="l"/>
                <a:tab pos="1600200" algn="l"/>
                <a:tab pos="2286000"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Construction of the Altar (3:1–6)</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914400" algn="l"/>
                <a:tab pos="1143000" algn="l"/>
                <a:tab pos="1600200" algn="l"/>
                <a:tab pos="2286000"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Construction of the Temple (3:7–6:18)</a:t>
            </a:r>
          </a:p>
          <a:p>
            <a:pPr marL="0" marR="0" indent="0">
              <a:lnSpc>
                <a:spcPct val="120000"/>
              </a:lnSpc>
              <a:spcBef>
                <a:spcPts val="0"/>
              </a:spcBef>
              <a:spcAft>
                <a:spcPts val="600"/>
              </a:spcAft>
              <a:buNone/>
              <a:tabLst>
                <a:tab pos="457200" algn="l"/>
                <a:tab pos="914400" algn="l"/>
                <a:tab pos="1143000" algn="l"/>
                <a:tab pos="1600200" algn="l"/>
                <a:tab pos="2286000" algn="l"/>
              </a:tabLst>
            </a:pP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800100" marR="0" indent="0">
              <a:lnSpc>
                <a:spcPct val="120000"/>
              </a:lnSpc>
              <a:spcBef>
                <a:spcPts val="0"/>
              </a:spcBef>
              <a:spcAft>
                <a:spcPts val="600"/>
              </a:spcAft>
              <a:buNone/>
              <a:tabLst>
                <a:tab pos="457200" algn="l"/>
                <a:tab pos="914400" algn="l"/>
                <a:tab pos="1143000" algn="l"/>
                <a:tab pos="1600200" algn="l"/>
                <a:tab pos="2176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(Despite a series of obstacles––all overcome by YHWH, whose eye is upon them [5:5], and whose servants (Zerubbabel, Haggai, Zechariah) encouraged them)</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 pos="2286000" algn="l"/>
              </a:tabLst>
            </a:pPr>
            <a:endPar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 pos="2286000"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Passover Celebration (6:19–22)</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(This event confirms the thesis)</a:t>
            </a:r>
            <a:endParaRPr lang="en-US" sz="12800" b="1" dirty="0">
              <a:solidFill>
                <a:srgbClr val="FFFFCC"/>
              </a:solidFill>
            </a:endParaRPr>
          </a:p>
        </p:txBody>
      </p:sp>
      <p:sp>
        <p:nvSpPr>
          <p:cNvPr id="4" name="Rectangle 2">
            <a:extLst>
              <a:ext uri="{FF2B5EF4-FFF2-40B4-BE49-F238E27FC236}">
                <a16:creationId xmlns:a16="http://schemas.microsoft.com/office/drawing/2014/main" id="{DFF8908D-F999-5392-0C45-A68D3A6C66B5}"/>
              </a:ext>
            </a:extLst>
          </p:cNvPr>
          <p:cNvSpPr>
            <a:spLocks noChangeArrowheads="1"/>
          </p:cNvSpPr>
          <p:nvPr/>
        </p:nvSpPr>
        <p:spPr bwMode="auto">
          <a:xfrm flipV="1">
            <a:off x="1535783" y="1690688"/>
            <a:ext cx="1467477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2726698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4F4B19-8879-0120-F8D5-70CC9ED947A9}"/>
              </a:ext>
            </a:extLst>
          </p:cNvPr>
          <p:cNvSpPr>
            <a:spLocks noGrp="1"/>
          </p:cNvSpPr>
          <p:nvPr>
            <p:ph idx="1"/>
          </p:nvPr>
        </p:nvSpPr>
        <p:spPr/>
        <p:txBody>
          <a:bodyPr>
            <a:normAutofit fontScale="70000" lnSpcReduction="20000"/>
          </a:bodyPr>
          <a:lstStyle/>
          <a:p>
            <a:pPr marL="0" indent="0" algn="ctr">
              <a:buNone/>
            </a:pPr>
            <a:r>
              <a:rPr lang="en-US" sz="6500" b="1" dirty="0">
                <a:solidFill>
                  <a:srgbClr val="FFFFCC"/>
                </a:solidFill>
              </a:rPr>
              <a:t>May YHWH be praised </a:t>
            </a:r>
          </a:p>
          <a:p>
            <a:pPr marL="0" indent="0" algn="ctr">
              <a:buNone/>
            </a:pPr>
            <a:r>
              <a:rPr lang="en-US" sz="6500" b="1" dirty="0">
                <a:solidFill>
                  <a:srgbClr val="FFFFCC"/>
                </a:solidFill>
              </a:rPr>
              <a:t>by our service for him </a:t>
            </a:r>
          </a:p>
          <a:p>
            <a:pPr marL="0" indent="0" algn="ctr">
              <a:buNone/>
            </a:pPr>
            <a:r>
              <a:rPr lang="en-US" sz="6500" b="1" dirty="0">
                <a:solidFill>
                  <a:srgbClr val="FFFFCC"/>
                </a:solidFill>
              </a:rPr>
              <a:t>and may all who open this file be blessed.</a:t>
            </a:r>
          </a:p>
          <a:p>
            <a:pPr marL="0" indent="0" algn="ctr">
              <a:buNone/>
            </a:pPr>
            <a:endParaRPr lang="en-US" sz="3600" b="1" dirty="0">
              <a:solidFill>
                <a:srgbClr val="FFFFCC"/>
              </a:solidFill>
            </a:endParaRPr>
          </a:p>
          <a:p>
            <a:pPr marL="0" indent="0" algn="ctr">
              <a:buNone/>
            </a:pPr>
            <a:endParaRPr lang="en-US" sz="3600" b="1" dirty="0">
              <a:solidFill>
                <a:srgbClr val="FFFFCC"/>
              </a:solidFill>
            </a:endParaRPr>
          </a:p>
          <a:p>
            <a:pPr marL="0" indent="0" algn="ctr">
              <a:buNone/>
            </a:pPr>
            <a:endParaRPr lang="en-US" sz="3600" b="1" dirty="0">
              <a:solidFill>
                <a:srgbClr val="FFFFCC"/>
              </a:solidFill>
            </a:endParaRPr>
          </a:p>
          <a:p>
            <a:pPr marL="0" indent="0" algn="ctr">
              <a:buNone/>
            </a:pPr>
            <a:r>
              <a:rPr lang="en-US" sz="3600" b="1" dirty="0">
                <a:solidFill>
                  <a:srgbClr val="FFFFCC"/>
                </a:solidFill>
              </a:rPr>
              <a:t>For personal use only.</a:t>
            </a:r>
          </a:p>
          <a:p>
            <a:pPr marL="0" indent="0" algn="ctr">
              <a:buNone/>
            </a:pPr>
            <a:r>
              <a:rPr lang="en-US" sz="3600" b="1" dirty="0">
                <a:solidFill>
                  <a:srgbClr val="FFFFCC"/>
                </a:solidFill>
              </a:rPr>
              <a:t>Please do not forward or duplicate.</a:t>
            </a:r>
          </a:p>
          <a:p>
            <a:pPr marL="0" indent="0" algn="ctr">
              <a:buNone/>
            </a:pPr>
            <a:endParaRPr lang="en-US" sz="3600" b="1" dirty="0">
              <a:solidFill>
                <a:srgbClr val="FFFFCC"/>
              </a:solidFill>
            </a:endParaRPr>
          </a:p>
          <a:p>
            <a:pPr marL="0" indent="0" algn="ctr">
              <a:buNone/>
            </a:pPr>
            <a:endParaRPr lang="en-US" sz="3600" b="1" dirty="0">
              <a:solidFill>
                <a:srgbClr val="FFFFCC"/>
              </a:solidFill>
            </a:endParaRPr>
          </a:p>
        </p:txBody>
      </p:sp>
    </p:spTree>
    <p:extLst>
      <p:ext uri="{BB962C8B-B14F-4D97-AF65-F5344CB8AC3E}">
        <p14:creationId xmlns:p14="http://schemas.microsoft.com/office/powerpoint/2010/main" val="25756285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471340" y="1131570"/>
            <a:ext cx="11210042" cy="5599168"/>
          </a:xfrm>
        </p:spPr>
        <p:txBody>
          <a:bodyPr>
            <a:noAutofit/>
          </a:bodyPr>
          <a:lstStyle/>
          <a:p>
            <a:pPr marL="0" marR="0" indent="0">
              <a:lnSpc>
                <a:spcPct val="100000"/>
              </a:lnSpc>
              <a:spcBef>
                <a:spcPts val="0"/>
              </a:spcBef>
              <a:spcAft>
                <a:spcPts val="600"/>
              </a:spcAft>
              <a:buNone/>
              <a:tabLst>
                <a:tab pos="6873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Prophetic Records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458788">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Chron 12:15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458788">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Title: the records of Shemaiah the prophet and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Iddo</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visionary.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458788">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Contents: the first and last deeds of Rehoboam.</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458788">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Chron 13:22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458788">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Title: the interpretation of the prophet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Iddo</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458788">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Contents: the rest of the deeds of Abijah, his ways, and his deeds.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2698997"/>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37C766-EEEB-3FCA-7E8F-969D3A6466AF}"/>
              </a:ext>
            </a:extLst>
          </p:cNvPr>
          <p:cNvSpPr>
            <a:spLocks noGrp="1"/>
          </p:cNvSpPr>
          <p:nvPr>
            <p:ph idx="1"/>
          </p:nvPr>
        </p:nvSpPr>
        <p:spPr>
          <a:xfrm>
            <a:off x="838200" y="566925"/>
            <a:ext cx="10515600" cy="5925949"/>
          </a:xfrm>
        </p:spPr>
        <p:txBody>
          <a:bodyPr>
            <a:normAutofit fontScale="25000" lnSpcReduction="20000"/>
          </a:bodyPr>
          <a:lstStyle/>
          <a:p>
            <a:pPr marL="685800" marR="0" indent="-685800">
              <a:lnSpc>
                <a:spcPct val="120000"/>
              </a:lnSpc>
              <a:spcBef>
                <a:spcPts val="0"/>
              </a:spcBef>
              <a:spcAft>
                <a:spcPts val="600"/>
              </a:spcAft>
              <a:buNone/>
              <a:tabLst>
                <a:tab pos="228600" algn="l"/>
                <a:tab pos="685800" algn="l"/>
                <a:tab pos="1371600" algn="l"/>
                <a:tab pos="2057400" algn="l"/>
                <a:tab pos="2633663" algn="l"/>
              </a:tabLst>
            </a:pPr>
            <a:r>
              <a:rPr lang="en-US" sz="120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Mission of Ezra: Rebuilding the Spiritual Walls of Jerusalem (7:1–10:44)</a:t>
            </a:r>
            <a:endParaRPr lang="en-US" sz="120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 pos="2633663" algn="l"/>
              </a:tabLst>
            </a:pPr>
            <a:r>
              <a:rPr lang="en-US" sz="120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 Introduction of Ezra (7:1–26)</a:t>
            </a:r>
            <a:endParaRPr lang="en-US" sz="120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 pos="2633663" algn="l"/>
              </a:tabLst>
            </a:pPr>
            <a:r>
              <a:rPr lang="en-US" sz="120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His Professional and Personal Credentials (7:1–10)</a:t>
            </a:r>
            <a:endParaRPr lang="en-US" sz="120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 pos="2633663" algn="l"/>
              </a:tabLst>
            </a:pPr>
            <a:r>
              <a:rPr lang="en-US" sz="120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His Official Credentials (7:11–26)</a:t>
            </a:r>
            <a:endParaRPr lang="en-US" sz="120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 pos="2633663" algn="l"/>
              </a:tabLst>
            </a:pPr>
            <a:r>
              <a:rPr lang="en-US" sz="120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His Spiritual Credentials (1st person) (7:27–28)</a:t>
            </a:r>
            <a:endParaRPr lang="en-US" sz="120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 pos="2633663" algn="l"/>
              </a:tabLst>
            </a:pPr>
            <a:r>
              <a:rPr lang="en-US" sz="120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Return of Ezra (8:1–36)</a:t>
            </a:r>
            <a:endParaRPr lang="en-US" sz="120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 pos="2633663" algn="l"/>
              </a:tabLst>
            </a:pPr>
            <a:r>
              <a:rPr lang="en-US" sz="120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List of His Compatriots (8:1–14)</a:t>
            </a:r>
            <a:endParaRPr lang="en-US" sz="120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 pos="2633663" algn="l"/>
              </a:tabLst>
            </a:pPr>
            <a:r>
              <a:rPr lang="en-US" sz="120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Journey Home (8:15–36)</a:t>
            </a:r>
            <a:endParaRPr lang="en-US" b="1" dirty="0">
              <a:solidFill>
                <a:srgbClr val="FFFFCC"/>
              </a:solidFill>
            </a:endParaRPr>
          </a:p>
        </p:txBody>
      </p:sp>
      <p:sp>
        <p:nvSpPr>
          <p:cNvPr id="4" name="Rectangle 2">
            <a:extLst>
              <a:ext uri="{FF2B5EF4-FFF2-40B4-BE49-F238E27FC236}">
                <a16:creationId xmlns:a16="http://schemas.microsoft.com/office/drawing/2014/main" id="{DFF8908D-F999-5392-0C45-A68D3A6C66B5}"/>
              </a:ext>
            </a:extLst>
          </p:cNvPr>
          <p:cNvSpPr>
            <a:spLocks noChangeArrowheads="1"/>
          </p:cNvSpPr>
          <p:nvPr/>
        </p:nvSpPr>
        <p:spPr bwMode="auto">
          <a:xfrm flipV="1">
            <a:off x="1535783" y="1690688"/>
            <a:ext cx="1467477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19177144"/>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37C766-EEEB-3FCA-7E8F-969D3A6466AF}"/>
              </a:ext>
            </a:extLst>
          </p:cNvPr>
          <p:cNvSpPr>
            <a:spLocks noGrp="1"/>
          </p:cNvSpPr>
          <p:nvPr>
            <p:ph idx="1"/>
          </p:nvPr>
        </p:nvSpPr>
        <p:spPr>
          <a:xfrm>
            <a:off x="838200" y="713229"/>
            <a:ext cx="10515600" cy="5779645"/>
          </a:xfrm>
        </p:spPr>
        <p:txBody>
          <a:bodyPr>
            <a:normAutofit/>
          </a:bodyPr>
          <a:lstStyle/>
          <a:p>
            <a:pPr marL="0" marR="0" indent="0">
              <a:lnSpc>
                <a:spcPct val="120000"/>
              </a:lnSpc>
              <a:spcBef>
                <a:spcPts val="0"/>
              </a:spcBef>
              <a:spcAft>
                <a:spcPts val="600"/>
              </a:spcAft>
              <a:buNone/>
              <a:tabLst>
                <a:tab pos="228600" algn="l"/>
                <a:tab pos="685800" algn="l"/>
                <a:tab pos="1371600" algn="l"/>
                <a:tab pos="2057400" algn="l"/>
                <a:tab pos="2633663" algn="l"/>
              </a:tabLst>
            </a:pPr>
            <a:r>
              <a:rPr lang="en-US" sz="32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	The Reforms of Ezra (9:1–10:44)</a:t>
            </a:r>
            <a:endParaRPr lang="en-US" sz="32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 pos="2633663" algn="l"/>
              </a:tabLst>
            </a:pPr>
            <a:r>
              <a:rPr lang="en-US" sz="32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Crisis in Jerusalem (9:1–2)</a:t>
            </a:r>
            <a:endParaRPr lang="en-US" sz="32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 pos="2633663" algn="l"/>
              </a:tabLst>
            </a:pPr>
            <a:r>
              <a:rPr lang="en-US" sz="32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Ezra’s Response to the Crisis (9:3–10:17)</a:t>
            </a:r>
            <a:endParaRPr lang="en-US" sz="32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 pos="2633663" algn="l"/>
              </a:tabLst>
            </a:pPr>
            <a:r>
              <a:rPr lang="en-US" sz="32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His Prayer (9:3–15)</a:t>
            </a:r>
            <a:endParaRPr lang="en-US" sz="32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 pos="2633663" algn="l"/>
              </a:tabLst>
            </a:pPr>
            <a:r>
              <a:rPr lang="en-US" sz="32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His Action (10:1–17)</a:t>
            </a:r>
            <a:endParaRPr lang="en-US" sz="32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685800" algn="l"/>
                <a:tab pos="1371600" algn="l"/>
                <a:tab pos="2057400" algn="l"/>
                <a:tab pos="2633663" algn="l"/>
              </a:tabLst>
            </a:pPr>
            <a:r>
              <a:rPr lang="en-US" sz="32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Resolution (10:18–44)</a:t>
            </a:r>
            <a:endParaRPr lang="en-US" sz="3200" b="1" dirty="0">
              <a:solidFill>
                <a:srgbClr val="FFFFCC"/>
              </a:solidFill>
            </a:endParaRPr>
          </a:p>
        </p:txBody>
      </p:sp>
      <p:sp>
        <p:nvSpPr>
          <p:cNvPr id="4" name="Rectangle 2">
            <a:extLst>
              <a:ext uri="{FF2B5EF4-FFF2-40B4-BE49-F238E27FC236}">
                <a16:creationId xmlns:a16="http://schemas.microsoft.com/office/drawing/2014/main" id="{DFF8908D-F999-5392-0C45-A68D3A6C66B5}"/>
              </a:ext>
            </a:extLst>
          </p:cNvPr>
          <p:cNvSpPr>
            <a:spLocks noChangeArrowheads="1"/>
          </p:cNvSpPr>
          <p:nvPr/>
        </p:nvSpPr>
        <p:spPr bwMode="auto">
          <a:xfrm flipV="1">
            <a:off x="1535783" y="1690688"/>
            <a:ext cx="1467477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07928548"/>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37C766-EEEB-3FCA-7E8F-969D3A6466AF}"/>
              </a:ext>
            </a:extLst>
          </p:cNvPr>
          <p:cNvSpPr>
            <a:spLocks noGrp="1"/>
          </p:cNvSpPr>
          <p:nvPr>
            <p:ph idx="1"/>
          </p:nvPr>
        </p:nvSpPr>
        <p:spPr>
          <a:xfrm>
            <a:off x="838200" y="1005840"/>
            <a:ext cx="10515600" cy="5487034"/>
          </a:xfrm>
        </p:spPr>
        <p:txBody>
          <a:bodyPr>
            <a:normAutofit fontScale="25000" lnSpcReduction="20000"/>
          </a:bodyPr>
          <a:lstStyle/>
          <a:p>
            <a:pPr marL="457200" marR="0" indent="-457200">
              <a:lnSpc>
                <a:spcPct val="120000"/>
              </a:lnSpc>
              <a:spcBef>
                <a:spcPts val="0"/>
              </a:spcBef>
              <a:spcAft>
                <a:spcPts val="600"/>
              </a:spcAft>
              <a:buNone/>
              <a:tabLst>
                <a:tab pos="401638" algn="l"/>
                <a:tab pos="1033463" algn="l"/>
                <a:tab pos="1600200" algn="l"/>
                <a:tab pos="2057400" algn="l"/>
                <a:tab pos="26336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The Mission of Nehemiah: Rebuilding the Physical Walls of Jerusalem (Neh 1:1–7:73)</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01638" algn="l"/>
                <a:tab pos="1033463" algn="l"/>
                <a:tab pos="1600200" algn="l"/>
                <a:tab pos="2057400" algn="l"/>
                <a:tab pos="26336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 Crisis (1:1–11)</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01638" algn="l"/>
                <a:tab pos="1033463" algn="l"/>
                <a:tab pos="1600200" algn="l"/>
                <a:tab pos="2057400" algn="l"/>
                <a:tab pos="26336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Nature of the Crisis (1:1–3)</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01638" algn="l"/>
                <a:tab pos="1033463" algn="l"/>
                <a:tab pos="1600200" algn="l"/>
                <a:tab pos="2057400" algn="l"/>
                <a:tab pos="26336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Nehemiah’s Response to the Crisis (1:4–11)</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01638" algn="l"/>
                <a:tab pos="1033463" algn="l"/>
                <a:tab pos="1600200" algn="l"/>
                <a:tab pos="2057400" algn="l"/>
                <a:tab pos="26336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Return of Nehemiah (2:1–11)</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01638" algn="l"/>
                <a:tab pos="1033463" algn="l"/>
                <a:tab pos="1600200" algn="l"/>
                <a:tab pos="2057400" algn="l"/>
                <a:tab pos="26336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Authorization for the Return (2:1–8)</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01638" algn="l"/>
                <a:tab pos="1033463" algn="l"/>
                <a:tab pos="1600200" algn="l"/>
                <a:tab pos="2057400" algn="l"/>
                <a:tab pos="26336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Account of the Return (2:9–11)</a:t>
            </a:r>
            <a:endParaRPr lang="en-US" b="1" dirty="0">
              <a:solidFill>
                <a:srgbClr val="FFFFCC"/>
              </a:solidFill>
            </a:endParaRPr>
          </a:p>
        </p:txBody>
      </p:sp>
      <p:sp>
        <p:nvSpPr>
          <p:cNvPr id="4" name="Rectangle 2">
            <a:extLst>
              <a:ext uri="{FF2B5EF4-FFF2-40B4-BE49-F238E27FC236}">
                <a16:creationId xmlns:a16="http://schemas.microsoft.com/office/drawing/2014/main" id="{DFF8908D-F999-5392-0C45-A68D3A6C66B5}"/>
              </a:ext>
            </a:extLst>
          </p:cNvPr>
          <p:cNvSpPr>
            <a:spLocks noChangeArrowheads="1"/>
          </p:cNvSpPr>
          <p:nvPr/>
        </p:nvSpPr>
        <p:spPr bwMode="auto">
          <a:xfrm flipV="1">
            <a:off x="1535783" y="1690688"/>
            <a:ext cx="1467477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684495380"/>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37C766-EEEB-3FCA-7E8F-969D3A6466AF}"/>
              </a:ext>
            </a:extLst>
          </p:cNvPr>
          <p:cNvSpPr>
            <a:spLocks noGrp="1"/>
          </p:cNvSpPr>
          <p:nvPr>
            <p:ph idx="1"/>
          </p:nvPr>
        </p:nvSpPr>
        <p:spPr>
          <a:xfrm>
            <a:off x="838200" y="377189"/>
            <a:ext cx="10515600" cy="6115685"/>
          </a:xfrm>
        </p:spPr>
        <p:txBody>
          <a:bodyPr>
            <a:normAutofit fontScale="25000" lnSpcReduction="20000"/>
          </a:bodyPr>
          <a:lstStyle/>
          <a:p>
            <a:pPr marL="0" marR="0" indent="0">
              <a:lnSpc>
                <a:spcPct val="120000"/>
              </a:lnSpc>
              <a:spcBef>
                <a:spcPts val="0"/>
              </a:spcBef>
              <a:spcAft>
                <a:spcPts val="600"/>
              </a:spcAft>
              <a:buNone/>
              <a:tabLst>
                <a:tab pos="401638" algn="l"/>
                <a:tab pos="1033463" algn="l"/>
                <a:tab pos="1600200" algn="l"/>
                <a:tab pos="2057400" algn="l"/>
                <a:tab pos="2633663" algn="l"/>
              </a:tabLst>
            </a:pPr>
            <a:endParaRPr lang="en-US" sz="120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01638" algn="l"/>
                <a:tab pos="1033463" algn="l"/>
                <a:tab pos="1600200" algn="l"/>
                <a:tab pos="2057400" algn="l"/>
                <a:tab pos="2633663" algn="l"/>
              </a:tabLst>
            </a:pPr>
            <a:r>
              <a:rPr lang="en-US" sz="120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The Rebuilding Project (2:12–6:19)</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01638" algn="l"/>
                <a:tab pos="1033463" algn="l"/>
                <a:tab pos="1371600" algn="l"/>
                <a:tab pos="1719263" algn="l"/>
                <a:tab pos="2057400" algn="l"/>
                <a:tab pos="26336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Inspection and Initial Opposition (2:12–20)</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01638" algn="l"/>
                <a:tab pos="1033463" algn="l"/>
                <a:tab pos="1371600" algn="l"/>
                <a:tab pos="1719263" algn="l"/>
                <a:tab pos="2057400" algn="l"/>
                <a:tab pos="26336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Register of Builders (3:1–32)</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01638" algn="l"/>
                <a:tab pos="1033463" algn="l"/>
                <a:tab pos="1371600" algn="l"/>
                <a:tab pos="1719263" algn="l"/>
                <a:tab pos="2057400" algn="l"/>
                <a:tab pos="26336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Complications (4:1–6:14)</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01638" algn="l"/>
                <a:tab pos="1033463" algn="l"/>
                <a:tab pos="1371600" algn="l"/>
                <a:tab pos="1719263" algn="l"/>
                <a:tab pos="2286000" algn="l"/>
                <a:tab pos="27987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External Opposition (4:1–23)</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01638" algn="l"/>
                <a:tab pos="1033463" algn="l"/>
                <a:tab pos="1371600" algn="l"/>
                <a:tab pos="1719263" algn="l"/>
                <a:tab pos="2286000" algn="l"/>
                <a:tab pos="27987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Internal Trouble (5:1–19)</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01638" algn="l"/>
                <a:tab pos="1033463" algn="l"/>
                <a:tab pos="1371600" algn="l"/>
                <a:tab pos="1719263" algn="l"/>
                <a:tab pos="2286000" algn="l"/>
                <a:tab pos="27987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	External Opposition (6:1–14)</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01638" algn="l"/>
                <a:tab pos="1033463" algn="l"/>
                <a:tab pos="1371600" algn="l"/>
                <a:tab pos="1719263" algn="l"/>
                <a:tab pos="2057400" algn="l"/>
                <a:tab pos="26336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	The Completion (6:15–19)</a:t>
            </a:r>
            <a:endParaRPr lang="en-US" sz="12800" b="1" dirty="0">
              <a:solidFill>
                <a:srgbClr val="FFFFCC"/>
              </a:solidFill>
            </a:endParaRPr>
          </a:p>
        </p:txBody>
      </p:sp>
      <p:sp>
        <p:nvSpPr>
          <p:cNvPr id="4" name="Rectangle 2">
            <a:extLst>
              <a:ext uri="{FF2B5EF4-FFF2-40B4-BE49-F238E27FC236}">
                <a16:creationId xmlns:a16="http://schemas.microsoft.com/office/drawing/2014/main" id="{DFF8908D-F999-5392-0C45-A68D3A6C66B5}"/>
              </a:ext>
            </a:extLst>
          </p:cNvPr>
          <p:cNvSpPr>
            <a:spLocks noChangeArrowheads="1"/>
          </p:cNvSpPr>
          <p:nvPr/>
        </p:nvSpPr>
        <p:spPr bwMode="auto">
          <a:xfrm flipV="1">
            <a:off x="1535783" y="1690688"/>
            <a:ext cx="1467477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022532442"/>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37C766-EEEB-3FCA-7E8F-969D3A6466AF}"/>
              </a:ext>
            </a:extLst>
          </p:cNvPr>
          <p:cNvSpPr>
            <a:spLocks noGrp="1"/>
          </p:cNvSpPr>
          <p:nvPr>
            <p:ph idx="1"/>
          </p:nvPr>
        </p:nvSpPr>
        <p:spPr>
          <a:xfrm>
            <a:off x="283464" y="-82297"/>
            <a:ext cx="11658600" cy="6575171"/>
          </a:xfrm>
        </p:spPr>
        <p:txBody>
          <a:bodyPr>
            <a:normAutofit fontScale="25000" lnSpcReduction="20000"/>
          </a:bodyPr>
          <a:lstStyle/>
          <a:p>
            <a:pPr marL="0" marR="0" indent="0">
              <a:lnSpc>
                <a:spcPct val="120000"/>
              </a:lnSpc>
              <a:spcBef>
                <a:spcPts val="0"/>
              </a:spcBef>
              <a:spcAft>
                <a:spcPts val="600"/>
              </a:spcAft>
              <a:buNone/>
              <a:tabLst>
                <a:tab pos="401638" algn="l"/>
                <a:tab pos="1033463" algn="l"/>
                <a:tab pos="1600200" algn="l"/>
                <a:tab pos="2057400" algn="l"/>
                <a:tab pos="2633663" algn="l"/>
              </a:tabLst>
            </a:pPr>
            <a:endParaRPr lang="en-US" sz="120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685800" algn="l"/>
                <a:tab pos="1371600" algn="l"/>
                <a:tab pos="2057400" algn="l"/>
                <a:tab pos="2633663" algn="l"/>
                <a:tab pos="3319463" algn="l"/>
              </a:tabLst>
            </a:pPr>
            <a:r>
              <a:rPr lang="en-US" sz="120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The Repopulation of Jerusalem (7:1–73)</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685800" algn="l"/>
                <a:tab pos="1371600" algn="l"/>
                <a:tab pos="2057400" algn="l"/>
                <a:tab pos="2633663" algn="l"/>
                <a:tab pos="3319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Nehemiah’s Plans</a:t>
            </a:r>
            <a:r>
              <a:rPr lang="en-US" sz="12800" b="1" kern="100"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(7:1–5)</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057400" marR="0" indent="-2057400">
              <a:lnSpc>
                <a:spcPct val="120000"/>
              </a:lnSpc>
              <a:spcBef>
                <a:spcPts val="0"/>
              </a:spcBef>
              <a:spcAft>
                <a:spcPts val="600"/>
              </a:spcAft>
              <a:buNone/>
              <a:tabLst>
                <a:tab pos="685800" algn="l"/>
                <a:tab pos="1371600" algn="l"/>
                <a:tab pos="2057400" algn="l"/>
                <a:tab pos="2633663" algn="l"/>
                <a:tab pos="3319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Census of the 538 BC Returnees (=Ezra 2:1–70) (7:6–73a)</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685800" algn="l"/>
                <a:tab pos="1371600" algn="l"/>
                <a:tab pos="2057400" algn="l"/>
                <a:tab pos="2633663" algn="l"/>
                <a:tab pos="3319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	The Climax of Ezra’s Work (7:73b–10:27)</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685800" algn="l"/>
                <a:tab pos="1371600" algn="l"/>
                <a:tab pos="2057400" algn="l"/>
                <a:tab pos="2633663" algn="l"/>
                <a:tab pos="3319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 Public Reading of the Torah (7:73b–8:12)</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057400" marR="0" indent="-2057400">
              <a:lnSpc>
                <a:spcPct val="120000"/>
              </a:lnSpc>
              <a:spcBef>
                <a:spcPts val="0"/>
              </a:spcBef>
              <a:spcAft>
                <a:spcPts val="600"/>
              </a:spcAft>
              <a:buNone/>
              <a:tabLst>
                <a:tab pos="685800" algn="l"/>
                <a:tab pos="1371600" algn="l"/>
                <a:tab pos="2057400" algn="l"/>
                <a:tab pos="2633663" algn="l"/>
                <a:tab pos="3319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Responses to the Public Reading of the Torah (8:13–10:27)</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685800" algn="l"/>
                <a:tab pos="1371600" algn="l"/>
                <a:tab pos="2057400" algn="l"/>
                <a:tab pos="2633663" algn="l"/>
                <a:tab pos="3319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Celebrating the Feast of Booths (8:13–18)</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685800" algn="l"/>
                <a:tab pos="1371600" algn="l"/>
                <a:tab pos="2057400" algn="l"/>
                <a:tab pos="2633663" algn="l"/>
                <a:tab pos="3319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National Mourning and Confession	(9:1–37)</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685800" algn="l"/>
                <a:tab pos="1371600" algn="l"/>
                <a:tab pos="2057400" algn="l"/>
                <a:tab pos="2633663" algn="l"/>
                <a:tab pos="3319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Renewal of the Covenant (10:1–39)</a:t>
            </a:r>
            <a:endParaRPr lang="en-US" b="1" dirty="0">
              <a:solidFill>
                <a:srgbClr val="FFFFCC"/>
              </a:solidFill>
            </a:endParaRPr>
          </a:p>
        </p:txBody>
      </p:sp>
      <p:sp>
        <p:nvSpPr>
          <p:cNvPr id="4" name="Rectangle 2">
            <a:extLst>
              <a:ext uri="{FF2B5EF4-FFF2-40B4-BE49-F238E27FC236}">
                <a16:creationId xmlns:a16="http://schemas.microsoft.com/office/drawing/2014/main" id="{DFF8908D-F999-5392-0C45-A68D3A6C66B5}"/>
              </a:ext>
            </a:extLst>
          </p:cNvPr>
          <p:cNvSpPr>
            <a:spLocks noChangeArrowheads="1"/>
          </p:cNvSpPr>
          <p:nvPr/>
        </p:nvSpPr>
        <p:spPr bwMode="auto">
          <a:xfrm flipV="1">
            <a:off x="1535783" y="1690688"/>
            <a:ext cx="1467477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399638305"/>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37C766-EEEB-3FCA-7E8F-969D3A6466AF}"/>
              </a:ext>
            </a:extLst>
          </p:cNvPr>
          <p:cNvSpPr>
            <a:spLocks noGrp="1"/>
          </p:cNvSpPr>
          <p:nvPr>
            <p:ph idx="1"/>
          </p:nvPr>
        </p:nvSpPr>
        <p:spPr>
          <a:xfrm>
            <a:off x="685800" y="-82297"/>
            <a:ext cx="11256264" cy="6575171"/>
          </a:xfrm>
        </p:spPr>
        <p:txBody>
          <a:bodyPr>
            <a:normAutofit fontScale="25000" lnSpcReduction="20000"/>
          </a:bodyPr>
          <a:lstStyle/>
          <a:p>
            <a:pPr marL="0" marR="0" indent="0">
              <a:lnSpc>
                <a:spcPct val="120000"/>
              </a:lnSpc>
              <a:spcBef>
                <a:spcPts val="0"/>
              </a:spcBef>
              <a:spcAft>
                <a:spcPts val="600"/>
              </a:spcAft>
              <a:buNone/>
              <a:tabLst>
                <a:tab pos="401638" algn="l"/>
                <a:tab pos="1033463" algn="l"/>
                <a:tab pos="1600200" algn="l"/>
                <a:tab pos="2057400" algn="l"/>
                <a:tab pos="2633663" algn="l"/>
              </a:tabLst>
            </a:pPr>
            <a:endParaRPr lang="en-US" sz="120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685800" algn="l"/>
                <a:tab pos="1371600" algn="l"/>
                <a:tab pos="2057400" algn="l"/>
                <a:tab pos="2633663" algn="l"/>
                <a:tab pos="3319463" algn="l"/>
              </a:tabLst>
            </a:pPr>
            <a:r>
              <a:rPr lang="en-US" sz="120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The Repopulation of Jerusalem (7:1–73)</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685800" algn="l"/>
                <a:tab pos="1371600" algn="l"/>
                <a:tab pos="2057400" algn="l"/>
                <a:tab pos="2633663" algn="l"/>
                <a:tab pos="3319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Nehemiah’s Plans</a:t>
            </a:r>
            <a:r>
              <a:rPr lang="en-US" sz="12800" b="1" kern="100"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(7:1–5)</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057400" marR="0" indent="-2057400">
              <a:lnSpc>
                <a:spcPct val="120000"/>
              </a:lnSpc>
              <a:spcBef>
                <a:spcPts val="0"/>
              </a:spcBef>
              <a:spcAft>
                <a:spcPts val="600"/>
              </a:spcAft>
              <a:buNone/>
              <a:tabLst>
                <a:tab pos="685800" algn="l"/>
                <a:tab pos="1371600" algn="l"/>
                <a:tab pos="2057400" algn="l"/>
                <a:tab pos="2633663" algn="l"/>
                <a:tab pos="3319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The Census of the 538 BC Returnees (=Ezra 2:1–70) (7:6–73a)</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685800" algn="l"/>
                <a:tab pos="1371600" algn="l"/>
                <a:tab pos="2057400" algn="l"/>
                <a:tab pos="2633663" algn="l"/>
                <a:tab pos="3319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d.	The Climax of Ezra’s Work (7:73b–10:27)</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685800" algn="l"/>
                <a:tab pos="1371600" algn="l"/>
                <a:tab pos="2057400" algn="l"/>
                <a:tab pos="2633663" algn="l"/>
                <a:tab pos="3319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The Public Reading of the Torah (7:73b–8:12)</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371600" marR="0" indent="-1371600">
              <a:lnSpc>
                <a:spcPct val="120000"/>
              </a:lnSpc>
              <a:spcBef>
                <a:spcPts val="0"/>
              </a:spcBef>
              <a:spcAft>
                <a:spcPts val="600"/>
              </a:spcAft>
              <a:buNone/>
              <a:tabLst>
                <a:tab pos="685800" algn="l"/>
                <a:tab pos="1371600" algn="l"/>
                <a:tab pos="2286000" algn="l"/>
                <a:tab pos="2633663" algn="l"/>
                <a:tab pos="3319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The Responses to the Public Reading of the Torah (8:13–10:27)</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685800" algn="l"/>
                <a:tab pos="1371600" algn="l"/>
                <a:tab pos="2057400" algn="l"/>
                <a:tab pos="2633663" algn="l"/>
                <a:tab pos="3319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Celebrating the Feast of Booths (8:13–18)</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685800" algn="l"/>
                <a:tab pos="1371600" algn="l"/>
                <a:tab pos="2057400" algn="l"/>
                <a:tab pos="2633663" algn="l"/>
                <a:tab pos="3319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National Mourning and Confession	(9:1–37)</a:t>
            </a:r>
            <a:endParaRPr lang="en-US" sz="128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685800" algn="l"/>
                <a:tab pos="1371600" algn="l"/>
                <a:tab pos="2057400" algn="l"/>
                <a:tab pos="2633663" algn="l"/>
                <a:tab pos="3319463" algn="l"/>
              </a:tabLst>
            </a:pPr>
            <a:r>
              <a:rPr lang="en-US" sz="128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	The Renewal of the Covenant (10:1–39)</a:t>
            </a:r>
            <a:endParaRPr lang="en-US" b="1" dirty="0">
              <a:solidFill>
                <a:srgbClr val="FFFFCC"/>
              </a:solidFill>
            </a:endParaRPr>
          </a:p>
        </p:txBody>
      </p:sp>
      <p:sp>
        <p:nvSpPr>
          <p:cNvPr id="4" name="Rectangle 2">
            <a:extLst>
              <a:ext uri="{FF2B5EF4-FFF2-40B4-BE49-F238E27FC236}">
                <a16:creationId xmlns:a16="http://schemas.microsoft.com/office/drawing/2014/main" id="{DFF8908D-F999-5392-0C45-A68D3A6C66B5}"/>
              </a:ext>
            </a:extLst>
          </p:cNvPr>
          <p:cNvSpPr>
            <a:spLocks noChangeArrowheads="1"/>
          </p:cNvSpPr>
          <p:nvPr/>
        </p:nvSpPr>
        <p:spPr bwMode="auto">
          <a:xfrm flipV="1">
            <a:off x="1535783" y="1690688"/>
            <a:ext cx="1467477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741369045"/>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37C766-EEEB-3FCA-7E8F-969D3A6466AF}"/>
              </a:ext>
            </a:extLst>
          </p:cNvPr>
          <p:cNvSpPr>
            <a:spLocks noGrp="1"/>
          </p:cNvSpPr>
          <p:nvPr>
            <p:ph idx="1"/>
          </p:nvPr>
        </p:nvSpPr>
        <p:spPr>
          <a:xfrm>
            <a:off x="1243584" y="1280159"/>
            <a:ext cx="10698480" cy="5212715"/>
          </a:xfrm>
        </p:spPr>
        <p:txBody>
          <a:bodyPr>
            <a:normAutofit/>
          </a:bodyPr>
          <a:lstStyle/>
          <a:p>
            <a:pPr marL="0" marR="0" indent="0">
              <a:lnSpc>
                <a:spcPct val="120000"/>
              </a:lnSpc>
              <a:spcBef>
                <a:spcPts val="0"/>
              </a:spcBef>
              <a:spcAft>
                <a:spcPts val="600"/>
              </a:spcAft>
              <a:buNone/>
              <a:tabLst>
                <a:tab pos="685800" algn="l"/>
                <a:tab pos="1371600" algn="l"/>
                <a:tab pos="2057400" algn="l"/>
                <a:tab pos="2633663" algn="l"/>
                <a:tab pos="3319463" algn="l"/>
              </a:tabLst>
            </a:pPr>
            <a:r>
              <a:rPr lang="en-US" sz="32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	Further Reforms of Nehemiah (11:1–13:31)</a:t>
            </a:r>
            <a:endParaRPr lang="en-US" sz="32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685800" algn="l"/>
                <a:tab pos="1371600" algn="l"/>
                <a:tab pos="2057400" algn="l"/>
                <a:tab pos="2633663" algn="l"/>
                <a:tab pos="3319463" algn="l"/>
              </a:tabLst>
            </a:pPr>
            <a:r>
              <a:rPr lang="en-US" sz="32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Demographic Issues (11:1–12:26)</a:t>
            </a:r>
            <a:endParaRPr lang="en-US" sz="32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685800" algn="l"/>
                <a:tab pos="1371600" algn="l"/>
                <a:tab pos="2057400" algn="l"/>
                <a:tab pos="2633663" algn="l"/>
                <a:tab pos="3319463" algn="l"/>
              </a:tabLst>
            </a:pPr>
            <a:r>
              <a:rPr lang="en-US" sz="32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Dedication of the Wall (12:27–43)</a:t>
            </a:r>
            <a:endParaRPr lang="en-US" sz="32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685800" algn="l"/>
                <a:tab pos="1371600" algn="l"/>
                <a:tab pos="2057400" algn="l"/>
                <a:tab pos="2633663" algn="l"/>
                <a:tab pos="3319463" algn="l"/>
              </a:tabLst>
            </a:pPr>
            <a:r>
              <a:rPr lang="en-US" sz="32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(3)	Cultic Arrangements (12:44–47)</a:t>
            </a:r>
            <a:endParaRPr lang="en-US" sz="32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685800" algn="l"/>
                <a:tab pos="1371600" algn="l"/>
                <a:tab pos="2057400" algn="l"/>
                <a:tab pos="2633663" algn="l"/>
                <a:tab pos="3319463" algn="l"/>
              </a:tabLst>
            </a:pPr>
            <a:r>
              <a:rPr lang="en-US" sz="3200" b="1" kern="100"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(4)	Solving Persistent Problems (13:1–36)</a:t>
            </a:r>
            <a:endParaRPr lang="en-US" sz="3200" b="1" kern="1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20000"/>
              </a:lnSpc>
              <a:buNone/>
            </a:pPr>
            <a:endParaRPr lang="en-US" b="1" dirty="0">
              <a:solidFill>
                <a:srgbClr val="FFFFCC"/>
              </a:solidFill>
            </a:endParaRPr>
          </a:p>
        </p:txBody>
      </p:sp>
      <p:sp>
        <p:nvSpPr>
          <p:cNvPr id="4" name="Rectangle 2">
            <a:extLst>
              <a:ext uri="{FF2B5EF4-FFF2-40B4-BE49-F238E27FC236}">
                <a16:creationId xmlns:a16="http://schemas.microsoft.com/office/drawing/2014/main" id="{DFF8908D-F999-5392-0C45-A68D3A6C66B5}"/>
              </a:ext>
            </a:extLst>
          </p:cNvPr>
          <p:cNvSpPr>
            <a:spLocks noChangeArrowheads="1"/>
          </p:cNvSpPr>
          <p:nvPr/>
        </p:nvSpPr>
        <p:spPr bwMode="auto">
          <a:xfrm flipV="1">
            <a:off x="1535783" y="1690688"/>
            <a:ext cx="1467477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367336041"/>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0274E-004E-EC25-6F7B-029DF23730B8}"/>
              </a:ext>
            </a:extLst>
          </p:cNvPr>
          <p:cNvSpPr>
            <a:spLocks noGrp="1"/>
          </p:cNvSpPr>
          <p:nvPr>
            <p:ph type="title"/>
          </p:nvPr>
        </p:nvSpPr>
        <p:spPr>
          <a:xfrm>
            <a:off x="838200" y="365125"/>
            <a:ext cx="10515600" cy="629957"/>
          </a:xfrm>
        </p:spPr>
        <p:txBody>
          <a:bodyPr>
            <a:normAutofit/>
          </a:bodyPr>
          <a:lstStyle/>
          <a:p>
            <a:pPr>
              <a:tabLst>
                <a:tab pos="573088" algn="l"/>
              </a:tabLst>
            </a:pPr>
            <a:endParaRPr lang="en-US" sz="3400" b="1" dirty="0">
              <a:solidFill>
                <a:srgbClr val="FFFFCC"/>
              </a:solidFill>
            </a:endParaRPr>
          </a:p>
        </p:txBody>
      </p:sp>
    </p:spTree>
    <p:extLst>
      <p:ext uri="{BB962C8B-B14F-4D97-AF65-F5344CB8AC3E}">
        <p14:creationId xmlns:p14="http://schemas.microsoft.com/office/powerpoint/2010/main" val="36965823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471340" y="1314450"/>
            <a:ext cx="11576116" cy="5416288"/>
          </a:xfrm>
        </p:spPr>
        <p:txBody>
          <a:bodyPr>
            <a:noAutofit/>
          </a:bodyPr>
          <a:lstStyle/>
          <a:p>
            <a:pPr marL="687388" marR="0" indent="-458788">
              <a:lnSpc>
                <a:spcPct val="100000"/>
              </a:lnSpc>
              <a:spcBef>
                <a:spcPts val="0"/>
              </a:spcBef>
              <a:spcAft>
                <a:spcPts val="600"/>
              </a:spcAft>
              <a:buNone/>
              <a:tabLst>
                <a:tab pos="6873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Prophetic Records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458788">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Chron 20:34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Title: the records of Jehu the son of Hanan(a)</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Contents: the rest of the first and last deeds of Jehoshaphat.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Chron 26:22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Title? Isaiah the son of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Amoz</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has written.</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Contents: the rest of the first and last deeds of Uzziah.</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R="0" indent="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documents.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295360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471340" y="518474"/>
            <a:ext cx="11576116" cy="6212264"/>
          </a:xfrm>
        </p:spPr>
        <p:txBody>
          <a:bodyPr>
            <a:noAutofit/>
          </a:bodyPr>
          <a:lstStyle/>
          <a:p>
            <a:pPr marL="687388" marR="0" indent="-458788">
              <a:lnSpc>
                <a:spcPct val="100000"/>
              </a:lnSpc>
              <a:spcBef>
                <a:spcPts val="0"/>
              </a:spcBef>
              <a:spcAft>
                <a:spcPts val="600"/>
              </a:spcAft>
              <a:buNone/>
              <a:tabLst>
                <a:tab pos="6873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Prophetic Records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458788">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Chron 32:32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458788">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Title: the vision of Isaiah, the document of the kings of Judah and Israel.</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458788">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Contents: the rest of the deeds of Hezekiah, his acts of covenant faithfulness, the vision of Isaiah, son of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Amoz</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prophet.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458788">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27308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471340" y="1474470"/>
            <a:ext cx="10642862" cy="5256268"/>
          </a:xfrm>
        </p:spPr>
        <p:txBody>
          <a:bodyPr>
            <a:noAutofit/>
          </a:bodyPr>
          <a:lstStyle/>
          <a:p>
            <a:pPr marL="687388" marR="0" indent="-458788">
              <a:lnSpc>
                <a:spcPct val="100000"/>
              </a:lnSpc>
              <a:spcBef>
                <a:spcPts val="0"/>
              </a:spcBef>
              <a:spcAft>
                <a:spcPts val="600"/>
              </a:spcAft>
              <a:buNone/>
              <a:tabLst>
                <a:tab pos="6873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Prophetic Records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68580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Chron 33:19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68580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Title: the records of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Hozai</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(or seers; cf. Gk. seers).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68580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Contents: his prayer (i.e., Manasseh’s), how God permitted himself to be entreated by him, and all his sin, his infidelity, the sites on which he constructed high places, and erected Asherah poles and carved images, before he humbled himself.</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914400" marR="0" indent="-685800">
              <a:lnSpc>
                <a:spcPct val="100000"/>
              </a:lnSpc>
              <a:spcBef>
                <a:spcPts val="0"/>
              </a:spcBef>
              <a:spcAft>
                <a:spcPts val="600"/>
              </a:spcAft>
              <a:buNone/>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Cf. also above on v. 18. </a:t>
            </a:r>
          </a:p>
        </p:txBody>
      </p:sp>
    </p:spTree>
    <p:extLst>
      <p:ext uri="{BB962C8B-B14F-4D97-AF65-F5344CB8AC3E}">
        <p14:creationId xmlns:p14="http://schemas.microsoft.com/office/powerpoint/2010/main" val="31799832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471340" y="518474"/>
            <a:ext cx="10887959" cy="6212264"/>
          </a:xfrm>
        </p:spPr>
        <p:txBody>
          <a:bodyPr>
            <a:noAutofit/>
          </a:bodyPr>
          <a:lstStyle/>
          <a:p>
            <a:pPr marL="687388" marR="0" indent="-458788">
              <a:lnSpc>
                <a:spcPct val="100000"/>
              </a:lnSpc>
              <a:spcBef>
                <a:spcPts val="0"/>
              </a:spcBef>
              <a:spcAft>
                <a:spcPts val="600"/>
              </a:spcAft>
              <a:buNone/>
              <a:tabLst>
                <a:tab pos="6873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Prophetic Records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685800">
              <a:lnSpc>
                <a:spcPct val="100000"/>
              </a:lnSpc>
              <a:spcBef>
                <a:spcPts val="0"/>
              </a:spcBef>
              <a:spcAft>
                <a:spcPts val="600"/>
              </a:spcAft>
              <a:buNone/>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685800">
              <a:lnSpc>
                <a:spcPct val="100000"/>
              </a:lnSpc>
              <a:spcBef>
                <a:spcPts val="0"/>
              </a:spcBef>
              <a:spcAft>
                <a:spcPts val="600"/>
              </a:spcAft>
              <a:buNone/>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u="sng"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Conclusion</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God had his man in the court, not only to deliver oracles, but also to record the events of his nation’s history. Cf. also Isa 3639; Jer 24:32. Their prophecies and official records may have been kept separate, or in the same documents.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850165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471340" y="811530"/>
            <a:ext cx="11576116" cy="5919208"/>
          </a:xfrm>
        </p:spPr>
        <p:txBody>
          <a:bodyPr>
            <a:noAutofit/>
          </a:bodyPr>
          <a:lstStyle/>
          <a:p>
            <a:pPr marL="914400" marR="0" indent="-685800">
              <a:lnSpc>
                <a:spcPct val="100000"/>
              </a:lnSpc>
              <a:spcBef>
                <a:spcPts val="0"/>
              </a:spcBef>
              <a:spcAft>
                <a:spcPts val="600"/>
              </a:spcAft>
              <a:buAutoNum type="arabicParenBoth" startAt="3"/>
              <a:tabLst>
                <a:tab pos="9144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Official Documents</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7013" algn="l"/>
                <a:tab pos="2286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While no direct citation of a written source is given, the verbatim quotation of official royal messages at least gives the appearance of sources.</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658938" marR="0" indent="-744538">
              <a:lnSpc>
                <a:spcPct val="100000"/>
              </a:lnSpc>
              <a:spcBef>
                <a:spcPts val="0"/>
              </a:spcBef>
              <a:spcAft>
                <a:spcPts val="600"/>
              </a:spcAft>
              <a:buAutoNum type="alphaLcParenBoth"/>
              <a:tabLst>
                <a:tab pos="227013" algn="l"/>
                <a:tab pos="228600" algn="l"/>
                <a:tab pos="685800" algn="l"/>
                <a:tab pos="914400" algn="l"/>
                <a:tab pos="1143000" algn="l"/>
                <a:tab pos="1600200" algn="l"/>
                <a:tab pos="1658938"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message of Sennacherib to Hezekiah (2 Chron 32:10–15)</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658938" marR="0" indent="-744538">
              <a:lnSpc>
                <a:spcPct val="100000"/>
              </a:lnSpc>
              <a:spcBef>
                <a:spcPts val="0"/>
              </a:spcBef>
              <a:spcAft>
                <a:spcPts val="600"/>
              </a:spcAft>
              <a:buAutoNum type="alphaLcParenBoth"/>
              <a:tabLst>
                <a:tab pos="227013" algn="l"/>
                <a:tab pos="228600" algn="l"/>
                <a:tab pos="685800" algn="l"/>
                <a:tab pos="914400" algn="l"/>
                <a:tab pos="1143000" algn="l"/>
                <a:tab pos="1600200" algn="l"/>
                <a:tab pos="1658938"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letters (</a:t>
            </a:r>
            <a:r>
              <a:rPr lang="en-US" sz="34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sfrym</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of Sennacherib (2 Chron 32:17)</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658938" marR="0" indent="-744538">
              <a:lnSpc>
                <a:spcPct val="100000"/>
              </a:lnSpc>
              <a:spcBef>
                <a:spcPts val="0"/>
              </a:spcBef>
              <a:spcAft>
                <a:spcPts val="600"/>
              </a:spcAft>
              <a:buAutoNum type="alphaLcParenBoth"/>
              <a:tabLst>
                <a:tab pos="227013" algn="l"/>
                <a:tab pos="228600" algn="l"/>
                <a:tab pos="685800" algn="l"/>
                <a:tab pos="914400" algn="l"/>
                <a:tab pos="1143000" algn="l"/>
                <a:tab pos="1600200" algn="l"/>
                <a:tab pos="1658938"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decree of Hezekiah (?) (2 Chron 30:5)</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716088" marR="0" indent="-1716088">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“And he issued a proclamation to be circulated throughout Israel from Beersheba to Dan.”</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742950" marR="0" indent="-514350">
              <a:lnSpc>
                <a:spcPct val="100000"/>
              </a:lnSpc>
              <a:spcBef>
                <a:spcPts val="0"/>
              </a:spcBef>
              <a:spcAft>
                <a:spcPts val="600"/>
              </a:spcAft>
              <a:buAutoNum type="arabicParenBoth" startAt="3"/>
              <a:tabLst>
                <a:tab pos="687388"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2181854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471340" y="1223010"/>
            <a:ext cx="11001081" cy="5507728"/>
          </a:xfrm>
        </p:spPr>
        <p:txBody>
          <a:bodyPr>
            <a:noAutofit/>
          </a:bodyPr>
          <a:lstStyle/>
          <a:p>
            <a:pPr marR="0" indent="0">
              <a:lnSpc>
                <a:spcPct val="100000"/>
              </a:lnSpc>
              <a:spcBef>
                <a:spcPts val="0"/>
              </a:spcBef>
              <a:spcAft>
                <a:spcPts val="600"/>
              </a:spcAft>
              <a:buNone/>
              <a:tabLst>
                <a:tab pos="9144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(5)	Other Works</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Chron 29:30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Title: the words of David and Asaph the visionary</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Contents: to praise YHWH</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These may have been the psalms attributed to them (1 Chron 16:8–36 = Ps 105:115, 106:1, 47–48), though this is not specifically indicated.</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742950" marR="0" indent="-514350">
              <a:lnSpc>
                <a:spcPct val="100000"/>
              </a:lnSpc>
              <a:spcBef>
                <a:spcPts val="0"/>
              </a:spcBef>
              <a:spcAft>
                <a:spcPts val="600"/>
              </a:spcAft>
              <a:buAutoNum type="arabicParenBoth" startAt="3"/>
              <a:tabLst>
                <a:tab pos="687388"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443303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471340" y="1062990"/>
            <a:ext cx="10944520" cy="5667748"/>
          </a:xfrm>
        </p:spPr>
        <p:txBody>
          <a:bodyPr>
            <a:no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	Conclusions: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376363" marR="0" indent="-688975">
              <a:lnSpc>
                <a:spcPct val="100000"/>
              </a:lnSpc>
              <a:spcBef>
                <a:spcPts val="0"/>
              </a:spcBef>
              <a:spcAft>
                <a:spcPts val="600"/>
              </a:spcAft>
              <a:buAutoNum type="arabicParenBoth"/>
              <a:tabLst>
                <a:tab pos="228600" algn="l"/>
                <a:tab pos="457200" algn="l"/>
                <a:tab pos="914400" algn="l"/>
                <a:tab pos="1143000" algn="l"/>
                <a:tab pos="1371600" algn="l"/>
                <a:tab pos="1376363"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Chronicler admits to having used many and varied sources. R. H. Pfeiffer suggests one half is drawn from earlier books.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Maisler</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(Mazar) suggests both Kings and Chronicles were dependent upon a common source, the words of the prophets, important personalities, temple chronicles, official records. </a:t>
            </a:r>
          </a:p>
          <a:p>
            <a:pPr marL="1376363" marR="0" indent="0">
              <a:lnSpc>
                <a:spcPct val="100000"/>
              </a:lnSpc>
              <a:spcBef>
                <a:spcPts val="0"/>
              </a:spcBef>
              <a:spcAft>
                <a:spcPts val="600"/>
              </a:spcAft>
              <a:buNone/>
              <a:tabLst>
                <a:tab pos="228600" algn="l"/>
                <a:tab pos="457200" algn="l"/>
                <a:tab pos="914400" algn="l"/>
                <a:tab pos="1143000" algn="l"/>
                <a:tab pos="1371600" algn="l"/>
                <a:tab pos="1376363"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However, the Chronicler seems also to have used material from the present books of Genesis, Samuel and Kings, albeit probably different recensions thereof.</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131053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471340" y="754144"/>
            <a:ext cx="11019934" cy="5976594"/>
          </a:xfrm>
        </p:spPr>
        <p:txBody>
          <a:bodyPr>
            <a:noAutofit/>
          </a:bodyPr>
          <a:lstStyle/>
          <a:p>
            <a:pPr marL="1376363" marR="0" indent="-688975">
              <a:lnSpc>
                <a:spcPct val="100000"/>
              </a:lnSpc>
              <a:spcBef>
                <a:spcPts val="0"/>
              </a:spcBef>
              <a:spcAft>
                <a:spcPts val="1200"/>
              </a:spcAft>
              <a:buAutoNum type="arabicParenBoth" startAt="2"/>
              <a:tabLst>
                <a:tab pos="228600" algn="l"/>
                <a:tab pos="457200" algn="l"/>
                <a:tab pos="914400" algn="l"/>
                <a:tab pos="1143000" algn="l"/>
                <a:tab pos="1371600" algn="l"/>
                <a:tab pos="1376363"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These sources were used and adapted, arranged, etc., to suit the author’s purposes.</a:t>
            </a:r>
          </a:p>
          <a:p>
            <a:pPr marL="1376363" marR="0" indent="-688975">
              <a:lnSpc>
                <a:spcPct val="100000"/>
              </a:lnSpc>
              <a:spcBef>
                <a:spcPts val="0"/>
              </a:spcBef>
              <a:spcAft>
                <a:spcPts val="1200"/>
              </a:spcAft>
              <a:buNone/>
              <a:tabLst>
                <a:tab pos="228600" algn="l"/>
                <a:tab pos="457200" algn="l"/>
                <a:tab pos="914400" algn="l"/>
                <a:tab pos="1143000" algn="l"/>
                <a:tab pos="1371600" algn="l"/>
                <a:tab pos="1376363"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Israel appears to have had a continuous succession of prophets, whose writings (both oracular and historical) were recognized as having special authority. How, where, and how long these writings were preserved as separate documents we may only speculate.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431170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417299-E0EB-1655-5C77-085E832ECC27}"/>
              </a:ext>
            </a:extLst>
          </p:cNvPr>
          <p:cNvSpPr>
            <a:spLocks noGrp="1"/>
          </p:cNvSpPr>
          <p:nvPr>
            <p:ph type="title"/>
          </p:nvPr>
        </p:nvSpPr>
        <p:spPr>
          <a:xfrm>
            <a:off x="387520" y="622759"/>
            <a:ext cx="10515600" cy="671823"/>
          </a:xfrm>
        </p:spPr>
        <p:txBody>
          <a:bodyPr>
            <a:normAutofit/>
          </a:bodyPr>
          <a:lstStyle/>
          <a:p>
            <a:pPr>
              <a:tabLst>
                <a:tab pos="574675" algn="l"/>
              </a:tabLst>
            </a:pPr>
            <a:r>
              <a:rPr lang="en-US" sz="3400" b="1" dirty="0">
                <a:solidFill>
                  <a:srgbClr val="FFFFCC"/>
                </a:solidFill>
                <a:effectLst/>
                <a:latin typeface="+mn-lt"/>
                <a:ea typeface="Times New Roman" panose="02020603050405020304" pitchFamily="18" charset="0"/>
              </a:rPr>
              <a:t>B.	Theme and Purpose of 1 and 2 Kings</a:t>
            </a:r>
            <a:endParaRPr lang="en-US" sz="3400" dirty="0">
              <a:solidFill>
                <a:srgbClr val="FFFFCC"/>
              </a:solidFill>
              <a:latin typeface="+mn-lt"/>
            </a:endParaRPr>
          </a:p>
        </p:txBody>
      </p:sp>
      <p:sp>
        <p:nvSpPr>
          <p:cNvPr id="3" name="Content Placeholder 2">
            <a:extLst>
              <a:ext uri="{FF2B5EF4-FFF2-40B4-BE49-F238E27FC236}">
                <a16:creationId xmlns:a16="http://schemas.microsoft.com/office/drawing/2014/main" id="{2BC57AE8-5E13-2266-4804-23611A9AC1D1}"/>
              </a:ext>
            </a:extLst>
          </p:cNvPr>
          <p:cNvSpPr>
            <a:spLocks noGrp="1"/>
          </p:cNvSpPr>
          <p:nvPr>
            <p:ph idx="1"/>
          </p:nvPr>
        </p:nvSpPr>
        <p:spPr>
          <a:xfrm>
            <a:off x="548640" y="1143000"/>
            <a:ext cx="11532870" cy="5355131"/>
          </a:xfrm>
        </p:spPr>
        <p:txBody>
          <a:bodyPr>
            <a:no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Theme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Mosaic analysis (based on the theology of Deuteronomy) of the decline and collapse of the nation of Israel in general and the kingdom of David in particular crime and punishment in the courts of Israel.</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Commentary</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overtly theological nature of the narrative is most obvious from the prominence given to the prophets, who, if they do not actually play the key roles in the accounts are certainly the most important members of the supporting cast. The prophets’ role seems to be divided into two parts. </a:t>
            </a:r>
            <a:endParaRPr lang="en-US" sz="3200" dirty="0"/>
          </a:p>
        </p:txBody>
      </p:sp>
    </p:spTree>
    <p:extLst>
      <p:ext uri="{BB962C8B-B14F-4D97-AF65-F5344CB8AC3E}">
        <p14:creationId xmlns:p14="http://schemas.microsoft.com/office/powerpoint/2010/main" val="5032539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532" y="382424"/>
            <a:ext cx="11202704" cy="603722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442764" y="1486298"/>
            <a:ext cx="10979524" cy="3630546"/>
          </a:xfrm>
          <a:prstGeom prst="rect">
            <a:avLst/>
          </a:prstGeom>
          <a:noFill/>
        </p:spPr>
        <p:txBody>
          <a:bodyPr wrap="square" rtlCol="0">
            <a:spAutoFit/>
          </a:bodyPr>
          <a:lstStyle/>
          <a:p>
            <a:pPr algn="ctr"/>
            <a:r>
              <a:rPr lang="en-US" sz="4800" b="1" dirty="0">
                <a:solidFill>
                  <a:srgbClr val="230000"/>
                </a:solidFill>
                <a:latin typeface="Matura MT Script Capitals" panose="03020802060602070202" pitchFamily="66" charset="0"/>
              </a:rPr>
              <a:t>Lesson 18</a:t>
            </a:r>
          </a:p>
          <a:p>
            <a:pPr marL="0" marR="0" algn="ctr">
              <a:lnSpc>
                <a:spcPct val="107000"/>
              </a:lnSpc>
              <a:spcBef>
                <a:spcPts val="0"/>
              </a:spcBef>
              <a:spcAft>
                <a:spcPts val="600"/>
              </a:spcAft>
              <a:tabLst>
                <a:tab pos="228600" algn="l"/>
              </a:tabLst>
            </a:pPr>
            <a:r>
              <a:rPr lang="en-US" sz="40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Witnessing the Eclipse </a:t>
            </a:r>
          </a:p>
          <a:p>
            <a:pPr marL="0" marR="0" algn="ctr">
              <a:lnSpc>
                <a:spcPct val="107000"/>
              </a:lnSpc>
              <a:spcBef>
                <a:spcPts val="0"/>
              </a:spcBef>
              <a:spcAft>
                <a:spcPts val="600"/>
              </a:spcAft>
              <a:tabLst>
                <a:tab pos="228600" algn="l"/>
              </a:tabLst>
            </a:pPr>
            <a:r>
              <a:rPr lang="en-US" sz="40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of God’s Grace and Glory </a:t>
            </a:r>
          </a:p>
          <a:p>
            <a:pPr marL="0" marR="0" algn="ctr">
              <a:lnSpc>
                <a:spcPct val="107000"/>
              </a:lnSpc>
              <a:spcBef>
                <a:spcPts val="0"/>
              </a:spcBef>
              <a:spcAft>
                <a:spcPts val="600"/>
              </a:spcAft>
              <a:tabLst>
                <a:tab pos="228600" algn="l"/>
              </a:tabLst>
            </a:pPr>
            <a:r>
              <a:rPr lang="en-US" sz="40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b</a:t>
            </a:r>
            <a:r>
              <a:rPr lang="en-US" sz="4000" b="1" dirty="0">
                <a:solidFill>
                  <a:srgbClr val="230000"/>
                </a:solidFill>
                <a:latin typeface="Matura MT Script Capitals" panose="03020802060602070202" pitchFamily="66" charset="0"/>
                <a:ea typeface="MS Gothic" panose="020B0609070205080204" pitchFamily="49" charset="-128"/>
                <a:cs typeface="Calibri" panose="020F0502020204030204" pitchFamily="34" charset="0"/>
              </a:rPr>
              <a:t>etween David and the Exile</a:t>
            </a:r>
            <a:r>
              <a:rPr lang="en-US" sz="40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 </a:t>
            </a:r>
          </a:p>
          <a:p>
            <a:pPr marL="0" marR="0" algn="ctr">
              <a:lnSpc>
                <a:spcPct val="107000"/>
              </a:lnSpc>
              <a:spcBef>
                <a:spcPts val="0"/>
              </a:spcBef>
              <a:spcAft>
                <a:spcPts val="600"/>
              </a:spcAft>
              <a:tabLst>
                <a:tab pos="228600" algn="l"/>
              </a:tabLst>
            </a:pPr>
            <a:r>
              <a:rPr lang="en-US" sz="36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(Introduction to Kings and Chronicles</a:t>
            </a:r>
            <a:r>
              <a:rPr lang="en-US" sz="3600"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a:t>
            </a:r>
            <a:endParaRPr lang="en-US" sz="36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941611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C57AE8-5E13-2266-4804-23611A9AC1D1}"/>
              </a:ext>
            </a:extLst>
          </p:cNvPr>
          <p:cNvSpPr>
            <a:spLocks noGrp="1"/>
          </p:cNvSpPr>
          <p:nvPr>
            <p:ph idx="1"/>
          </p:nvPr>
        </p:nvSpPr>
        <p:spPr>
          <a:xfrm>
            <a:off x="254525" y="754380"/>
            <a:ext cx="11576114" cy="5938651"/>
          </a:xfrm>
        </p:spPr>
        <p:txBody>
          <a:bodyPr>
            <a:noAutofit/>
          </a:bodyPr>
          <a:lstStyle/>
          <a:p>
            <a:pPr marL="461963" marR="0" indent="0">
              <a:lnSpc>
                <a:spcPct val="120000"/>
              </a:lnSpc>
              <a:spcBef>
                <a:spcPts val="0"/>
              </a:spcBef>
              <a:spcAft>
                <a:spcPts val="12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 the one hand, they serve as the spiritual conscience of the nation in pre-monarchic times (Samuel), and in particular of the kings after the establishment of the kingdom (cf. Nathan,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Ahijah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Elijah). </a:t>
            </a:r>
          </a:p>
          <a:p>
            <a:pPr marL="461963" marR="0" indent="0">
              <a:lnSpc>
                <a:spcPct val="120000"/>
              </a:lnSpc>
              <a:spcBef>
                <a:spcPts val="0"/>
              </a:spcBef>
              <a:spcAft>
                <a:spcPts val="12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They appear on the scene at critical moments of the nation’s history: the establishment of the monarchy (1 Samuel), the announcement of the Davidic covenant (2 Sam 7), the moral lapse of David (2 Samuel 12), the division of the kingdom (1 Kings 11–12), the Baalistic challenge under the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Omrides</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Kings 17–2 Kings 6), the threat of Sennacherib (2 Kings 19).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610813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C57AE8-5E13-2266-4804-23611A9AC1D1}"/>
              </a:ext>
            </a:extLst>
          </p:cNvPr>
          <p:cNvSpPr>
            <a:spLocks noGrp="1"/>
          </p:cNvSpPr>
          <p:nvPr>
            <p:ph idx="1"/>
          </p:nvPr>
        </p:nvSpPr>
        <p:spPr>
          <a:xfrm>
            <a:off x="254525" y="669303"/>
            <a:ext cx="11576114" cy="6023728"/>
          </a:xfrm>
        </p:spPr>
        <p:txBody>
          <a:bodyPr>
            <a:noAutofit/>
          </a:bodyPr>
          <a:lstStyle/>
          <a:p>
            <a:pPr marL="461963" marR="0" indent="0">
              <a:lnSpc>
                <a:spcPct val="120000"/>
              </a:lnSpc>
              <a:spcBef>
                <a:spcPts val="0"/>
              </a:spcBef>
              <a:spcAft>
                <a:spcPts val="12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fact, when the northern kingdom falls in 722 BC, this is attributed directly to the refusal to heed the warnings of the prophets (2 Kings 17). It is not surprising that in the Hebrew canon this material is referred to as “The Former Prophets.”</a:t>
            </a:r>
          </a:p>
          <a:p>
            <a:pPr marL="461963" marR="0" indent="0">
              <a:lnSpc>
                <a:spcPct val="120000"/>
              </a:lnSpc>
              <a:spcBef>
                <a:spcPts val="0"/>
              </a:spcBef>
              <a:spcAft>
                <a:spcPts val="12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 the one hand, they served as the spiritual conscience of the nation in pre-monarchic times (Samuel), and in particular of the kings after the establishment of the kingdom (cf. Nathan,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Ahijah</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Elijah).</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607366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C57AE8-5E13-2266-4804-23611A9AC1D1}"/>
              </a:ext>
            </a:extLst>
          </p:cNvPr>
          <p:cNvSpPr>
            <a:spLocks noGrp="1"/>
          </p:cNvSpPr>
          <p:nvPr>
            <p:ph idx="1"/>
          </p:nvPr>
        </p:nvSpPr>
        <p:spPr>
          <a:xfrm>
            <a:off x="400050" y="1028700"/>
            <a:ext cx="11176065" cy="5148263"/>
          </a:xfrm>
        </p:spPr>
        <p:txBody>
          <a:bodyPr>
            <a:no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On the other hand, the narrators emphasize the power of the prophetic word. What they predict transpires. </a:t>
            </a: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most dramatic example is the prediction of Josiah by name (13:2, cf. 2 Kgs 23:15–16). In the final analysis, the demise of the nation itself represents a fulfillment, not only of the covenant curses, but also of the prophetic word.</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Which leads to a final comment. Underlying the narrative throughout is the covenant that YHWH had established with his people. The prophets do not come with a new message.</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307249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C57AE8-5E13-2266-4804-23611A9AC1D1}"/>
              </a:ext>
            </a:extLst>
          </p:cNvPr>
          <p:cNvSpPr>
            <a:spLocks noGrp="1"/>
          </p:cNvSpPr>
          <p:nvPr>
            <p:ph idx="1"/>
          </p:nvPr>
        </p:nvSpPr>
        <p:spPr>
          <a:xfrm>
            <a:off x="744717" y="1040130"/>
            <a:ext cx="10633435" cy="5554980"/>
          </a:xfrm>
        </p:spPr>
        <p:txBody>
          <a:bodyPr>
            <a:normAutofit lnSpcReduction="10000"/>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Theirs was simply an appeal to respond to the grace of the covenant LORD with wholehearted obedience. </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language and goals are clearly Deuteronomic. </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is evident in the speeches of Samuel, but it is especially critical in Elijah and Elisha’s confrontation with Baalistic forces. </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the final analysis, if the Northern kingdom fell to the Assyrians it was because they have not only rejected the appeals of the prophets; they have rejected their status as YHWH’s covenant people.</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686517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C57AE8-5E13-2266-4804-23611A9AC1D1}"/>
              </a:ext>
            </a:extLst>
          </p:cNvPr>
          <p:cNvSpPr>
            <a:spLocks noGrp="1"/>
          </p:cNvSpPr>
          <p:nvPr>
            <p:ph idx="1"/>
          </p:nvPr>
        </p:nvSpPr>
        <p:spPr>
          <a:xfrm>
            <a:off x="744717" y="697230"/>
            <a:ext cx="10633435" cy="5479733"/>
          </a:xfrm>
        </p:spPr>
        <p:txBody>
          <a:bodyPr>
            <a:normAutofit lnSpcReduction="10000"/>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It is for this reason that the northern kingdom is treated as sinful from the beginning because of its violation of the principle of exclusive allegiance to YHWH (1 Kgs 11:29–31). </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Not a single Northern king receives a favorable evaluation; not even Jehu who is especially appointed to get rid of the wicked Omride dynasty (2 Kgs 9:1–10). </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Thus immediately after noting that Jehu eradicated Baal from Israel, it is observed that he failed to destroy Jeroboam’s calves at Bethel and Dan (2 Kgs 10:28–29).</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375071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08FDF-36D5-76C4-036A-45C180DB87C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5800B15-CACF-E07F-5D87-532A4D094B7A}"/>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8561807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532" y="382424"/>
            <a:ext cx="11202704" cy="603722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442764" y="1486298"/>
            <a:ext cx="10979524" cy="3630546"/>
          </a:xfrm>
          <a:prstGeom prst="rect">
            <a:avLst/>
          </a:prstGeom>
          <a:noFill/>
        </p:spPr>
        <p:txBody>
          <a:bodyPr wrap="square" rtlCol="0">
            <a:spAutoFit/>
          </a:bodyPr>
          <a:lstStyle/>
          <a:p>
            <a:pPr algn="ctr"/>
            <a:r>
              <a:rPr lang="en-US" sz="4800" b="1" dirty="0">
                <a:solidFill>
                  <a:srgbClr val="230000"/>
                </a:solidFill>
                <a:latin typeface="Matura MT Script Capitals" panose="03020802060602070202" pitchFamily="66" charset="0"/>
              </a:rPr>
              <a:t>Lesson 19</a:t>
            </a:r>
          </a:p>
          <a:p>
            <a:pPr marL="0" marR="0" algn="ctr">
              <a:lnSpc>
                <a:spcPct val="107000"/>
              </a:lnSpc>
              <a:spcBef>
                <a:spcPts val="0"/>
              </a:spcBef>
              <a:spcAft>
                <a:spcPts val="600"/>
              </a:spcAft>
              <a:tabLst>
                <a:tab pos="228600" algn="l"/>
              </a:tabLst>
            </a:pPr>
            <a:r>
              <a:rPr lang="en-US" sz="40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Witnessing the Eclipse </a:t>
            </a:r>
          </a:p>
          <a:p>
            <a:pPr marL="0" marR="0" algn="ctr">
              <a:lnSpc>
                <a:spcPct val="107000"/>
              </a:lnSpc>
              <a:spcBef>
                <a:spcPts val="0"/>
              </a:spcBef>
              <a:spcAft>
                <a:spcPts val="600"/>
              </a:spcAft>
              <a:tabLst>
                <a:tab pos="228600" algn="l"/>
              </a:tabLst>
            </a:pPr>
            <a:r>
              <a:rPr lang="en-US" sz="40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of God’s Grace and Glory </a:t>
            </a:r>
          </a:p>
          <a:p>
            <a:pPr marL="0" marR="0" algn="ctr">
              <a:lnSpc>
                <a:spcPct val="107000"/>
              </a:lnSpc>
              <a:spcBef>
                <a:spcPts val="0"/>
              </a:spcBef>
              <a:spcAft>
                <a:spcPts val="600"/>
              </a:spcAft>
              <a:tabLst>
                <a:tab pos="228600" algn="l"/>
              </a:tabLst>
            </a:pPr>
            <a:r>
              <a:rPr lang="en-US" sz="40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b</a:t>
            </a:r>
            <a:r>
              <a:rPr lang="en-US" sz="4000" b="1" dirty="0">
                <a:solidFill>
                  <a:srgbClr val="230000"/>
                </a:solidFill>
                <a:latin typeface="Matura MT Script Capitals" panose="03020802060602070202" pitchFamily="66" charset="0"/>
                <a:ea typeface="MS Gothic" panose="020B0609070205080204" pitchFamily="49" charset="-128"/>
                <a:cs typeface="Calibri" panose="020F0502020204030204" pitchFamily="34" charset="0"/>
              </a:rPr>
              <a:t>etween David and the Exile</a:t>
            </a:r>
            <a:r>
              <a:rPr lang="en-US" sz="40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 </a:t>
            </a:r>
          </a:p>
          <a:p>
            <a:pPr marL="0" marR="0" algn="ctr">
              <a:lnSpc>
                <a:spcPct val="107000"/>
              </a:lnSpc>
              <a:spcBef>
                <a:spcPts val="0"/>
              </a:spcBef>
              <a:spcAft>
                <a:spcPts val="600"/>
              </a:spcAft>
              <a:tabLst>
                <a:tab pos="228600" algn="l"/>
              </a:tabLst>
            </a:pPr>
            <a:r>
              <a:rPr lang="en-US" sz="3600" b="1" dirty="0">
                <a:solidFill>
                  <a:srgbClr val="230000"/>
                </a:solidFill>
                <a:effectLst/>
                <a:latin typeface="Matura MT Script Capitals" panose="03020802060602070202" pitchFamily="66" charset="0"/>
                <a:ea typeface="MS Gothic" panose="020B0609070205080204" pitchFamily="49" charset="-128"/>
                <a:cs typeface="Calibri" panose="020F0502020204030204" pitchFamily="34" charset="0"/>
              </a:rPr>
              <a:t>(A Survey of 1–2 Kings</a:t>
            </a:r>
            <a:r>
              <a:rPr lang="en-US" sz="3600" dirty="0">
                <a:solidFill>
                  <a:srgbClr val="230000"/>
                </a:solidFill>
                <a:effectLst/>
                <a:latin typeface="Matura MT Script Capitals" panose="03020802060602070202" pitchFamily="66" charset="0"/>
                <a:ea typeface="Calibri" panose="020F0502020204030204" pitchFamily="34" charset="0"/>
                <a:cs typeface="Calibri" panose="020F0502020204030204" pitchFamily="34" charset="0"/>
              </a:rPr>
              <a:t>)</a:t>
            </a:r>
            <a:endParaRPr lang="en-US" sz="3600" dirty="0">
              <a:solidFill>
                <a:srgbClr val="230000"/>
              </a:solidFill>
              <a:effectLst/>
              <a:latin typeface="Matura MT Script Capitals" panose="03020802060602070202" pitchFamily="66"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566584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6A835-CBF8-7E2B-23FB-E8B6D76871B7}"/>
              </a:ext>
            </a:extLst>
          </p:cNvPr>
          <p:cNvSpPr>
            <a:spLocks noGrp="1"/>
          </p:cNvSpPr>
          <p:nvPr>
            <p:ph type="title"/>
          </p:nvPr>
        </p:nvSpPr>
        <p:spPr>
          <a:xfrm>
            <a:off x="937967" y="914708"/>
            <a:ext cx="10515600" cy="822652"/>
          </a:xfrm>
        </p:spPr>
        <p:txBody>
          <a:bodyPr>
            <a:normAutofit/>
          </a:bodyPr>
          <a:lstStyle/>
          <a:p>
            <a:pPr>
              <a:tabLst>
                <a:tab pos="631825"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Outline of and Summary Commentary on 1–2 Kings</a:t>
            </a:r>
            <a:endParaRPr lang="en-US" sz="3400" b="1" dirty="0">
              <a:solidFill>
                <a:srgbClr val="FFFFCC"/>
              </a:solidFill>
            </a:endParaRPr>
          </a:p>
        </p:txBody>
      </p:sp>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611957" y="1737360"/>
            <a:ext cx="10841610" cy="4364189"/>
          </a:xfrm>
        </p:spPr>
        <p:txBody>
          <a:bodyPr>
            <a:noAutofit/>
          </a:bodyPr>
          <a:lstStyle/>
          <a:p>
            <a:pPr marL="0" marR="0" indent="0" algn="ctr">
              <a:lnSpc>
                <a:spcPct val="120000"/>
              </a:lnSpc>
              <a:spcBef>
                <a:spcPts val="0"/>
              </a:spcBef>
              <a:buNone/>
              <a:tabLst>
                <a:tab pos="342900" algn="l"/>
                <a:tab pos="685800" algn="l"/>
                <a:tab pos="1028700" algn="l"/>
                <a:tab pos="1371600" algn="l"/>
                <a:tab pos="1714500" algn="l"/>
                <a:tab pos="2057400" algn="l"/>
                <a:tab pos="2400300" algn="l"/>
                <a:tab pos="2743200" algn="l"/>
                <a:tab pos="4800600" algn="l"/>
                <a:tab pos="228600" algn="l"/>
                <a:tab pos="342900" algn="l"/>
                <a:tab pos="457200" algn="l"/>
                <a:tab pos="685800" algn="l"/>
                <a:tab pos="914400" algn="l"/>
                <a:tab pos="1028700" algn="l"/>
                <a:tab pos="1143000" algn="l"/>
                <a:tab pos="1371600" algn="l"/>
                <a:tab pos="1600200" algn="l"/>
                <a:tab pos="1714500" algn="l"/>
                <a:tab pos="1828800" algn="l"/>
                <a:tab pos="2057400" algn="l"/>
                <a:tab pos="2400300" algn="l"/>
                <a:tab pos="2743200" algn="l"/>
                <a:tab pos="4800600" algn="l"/>
              </a:tabLst>
            </a:pPr>
            <a:r>
              <a:rPr lang="en-US" sz="3200" b="1" dirty="0">
                <a:solidFill>
                  <a:srgbClr val="FFFFCC"/>
                </a:solidFill>
                <a:effectLst/>
                <a:ea typeface="Times New Roman" panose="02020603050405020304" pitchFamily="18" charset="0"/>
              </a:rPr>
              <a:t>Forgetting God’s Grace and God’s Covenants:</a:t>
            </a:r>
          </a:p>
          <a:p>
            <a:pPr marL="0" marR="0" indent="0" algn="ctr">
              <a:lnSpc>
                <a:spcPct val="120000"/>
              </a:lnSpc>
              <a:spcBef>
                <a:spcPts val="0"/>
              </a:spcBef>
              <a:buNone/>
              <a:tabLst>
                <a:tab pos="342900" algn="l"/>
                <a:tab pos="685800" algn="l"/>
                <a:tab pos="1028700" algn="l"/>
                <a:tab pos="1371600" algn="l"/>
                <a:tab pos="1714500" algn="l"/>
                <a:tab pos="2057400" algn="l"/>
                <a:tab pos="2400300" algn="l"/>
                <a:tab pos="2743200" algn="l"/>
                <a:tab pos="4800600" algn="l"/>
                <a:tab pos="228600" algn="l"/>
                <a:tab pos="342900" algn="l"/>
                <a:tab pos="457200" algn="l"/>
                <a:tab pos="685800" algn="l"/>
                <a:tab pos="914400" algn="l"/>
                <a:tab pos="1028700" algn="l"/>
                <a:tab pos="1143000" algn="l"/>
                <a:tab pos="1371600" algn="l"/>
                <a:tab pos="1600200" algn="l"/>
                <a:tab pos="1714500" algn="l"/>
                <a:tab pos="1828800" algn="l"/>
                <a:tab pos="2057400" algn="l"/>
                <a:tab pos="2400300" algn="l"/>
                <a:tab pos="2743200" algn="l"/>
                <a:tab pos="4800600" algn="l"/>
              </a:tabLst>
            </a:pPr>
            <a:r>
              <a:rPr lang="en-US" sz="3200" b="1" dirty="0">
                <a:solidFill>
                  <a:srgbClr val="FFFFCC"/>
                </a:solidFill>
                <a:effectLst/>
                <a:ea typeface="Times New Roman" panose="02020603050405020304" pitchFamily="18" charset="0"/>
              </a:rPr>
              <a:t>The Downward Spiral of the Kingdom of Israel in </a:t>
            </a:r>
            <a:r>
              <a:rPr lang="en-US" sz="3200" b="1" dirty="0">
                <a:solidFill>
                  <a:srgbClr val="FFFFCC"/>
                </a:solidFill>
                <a:effectLst/>
                <a:ea typeface="Calibri" panose="020F0502020204030204" pitchFamily="34" charset="0"/>
                <a:cs typeface="Calibri" panose="020F0502020204030204" pitchFamily="34" charset="0"/>
              </a:rPr>
              <a:t>1–2 Kings:</a:t>
            </a:r>
            <a:endParaRPr lang="en-US" sz="3200" b="1" dirty="0">
              <a:solidFill>
                <a:srgbClr val="FFFFCC"/>
              </a:solidFill>
              <a:effectLst/>
              <a:ea typeface="Calibri" panose="020F0502020204030204" pitchFamily="34" charset="0"/>
              <a:cs typeface="Arial" panose="020B0604020202020204" pitchFamily="34" charset="0"/>
            </a:endParaRPr>
          </a:p>
          <a:p>
            <a:pPr marL="0" marR="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ea typeface="Calibri" panose="020F0502020204030204" pitchFamily="34" charset="0"/>
                <a:cs typeface="Calibri" panose="020F0502020204030204" pitchFamily="34" charset="0"/>
              </a:rPr>
              <a:t>Although David is the principal character in 1–2 Samuel, the “Book of David” does not end there. This is obvious in 1 Kings 1–2, which describes the king’s demise, but the memory of David and God’s dynastic covenant with him runs in the background of 1–2 Kings like the operating system on a computer. </a:t>
            </a:r>
            <a:endParaRPr lang="en-US" sz="3200" b="1" dirty="0"/>
          </a:p>
        </p:txBody>
      </p:sp>
    </p:spTree>
    <p:extLst>
      <p:ext uri="{BB962C8B-B14F-4D97-AF65-F5344CB8AC3E}">
        <p14:creationId xmlns:p14="http://schemas.microsoft.com/office/powerpoint/2010/main" val="21940304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611957" y="834390"/>
            <a:ext cx="10841610" cy="5267160"/>
          </a:xfrm>
        </p:spPr>
        <p:txBody>
          <a:bodyPr>
            <a:noAutofit/>
          </a:bodyPr>
          <a:lstStyle/>
          <a:p>
            <a:pPr marL="0" marR="0" indent="0">
              <a:lnSpc>
                <a:spcPct val="120000"/>
              </a:lnSpc>
              <a:spcBef>
                <a:spcPts val="0"/>
              </a:spcBef>
              <a:buNone/>
              <a:tabLst>
                <a:tab pos="342900" algn="l"/>
                <a:tab pos="685800" algn="l"/>
                <a:tab pos="1028700" algn="l"/>
                <a:tab pos="1371600" algn="l"/>
                <a:tab pos="1714500" algn="l"/>
                <a:tab pos="2057400" algn="l"/>
                <a:tab pos="2400300" algn="l"/>
                <a:tab pos="2743200" algn="l"/>
                <a:tab pos="4800600" algn="l"/>
                <a:tab pos="228600" algn="l"/>
                <a:tab pos="342900" algn="l"/>
                <a:tab pos="457200" algn="l"/>
                <a:tab pos="685800" algn="l"/>
                <a:tab pos="914400" algn="l"/>
                <a:tab pos="1028700" algn="l"/>
                <a:tab pos="1143000" algn="l"/>
                <a:tab pos="1371600" algn="l"/>
                <a:tab pos="1600200" algn="l"/>
                <a:tab pos="1714500" algn="l"/>
                <a:tab pos="1828800" algn="l"/>
                <a:tab pos="2057400" algn="l"/>
                <a:tab pos="2400300" algn="l"/>
                <a:tab pos="2743200" algn="l"/>
                <a:tab pos="4800600" algn="l"/>
              </a:tabLst>
            </a:pPr>
            <a:r>
              <a:rPr lang="en-US" sz="3200" b="1" dirty="0">
                <a:solidFill>
                  <a:srgbClr val="FFFFCC"/>
                </a:solidFill>
                <a:effectLst/>
                <a:ea typeface="Calibri" panose="020F0502020204030204" pitchFamily="34" charset="0"/>
                <a:cs typeface="Calibri" panose="020F0502020204030204" pitchFamily="34" charset="0"/>
              </a:rPr>
              <a:t>Some of the major concerns throughout are, “What has happened to the dynastic promise that God made to David in 2 Sam 7, and to what extent have his successors fulfilled YHWH’s ideals for the king as Moses spelled them out in Deut 17:14–20?” </a:t>
            </a:r>
          </a:p>
          <a:p>
            <a:pPr marL="0" marR="0" indent="0">
              <a:lnSpc>
                <a:spcPct val="120000"/>
              </a:lnSpc>
              <a:spcBef>
                <a:spcPts val="0"/>
              </a:spcBef>
              <a:buNone/>
              <a:tabLst>
                <a:tab pos="342900" algn="l"/>
                <a:tab pos="685800" algn="l"/>
                <a:tab pos="1028700" algn="l"/>
                <a:tab pos="1371600" algn="l"/>
                <a:tab pos="1714500" algn="l"/>
                <a:tab pos="2057400" algn="l"/>
                <a:tab pos="2400300" algn="l"/>
                <a:tab pos="2743200" algn="l"/>
                <a:tab pos="4800600" algn="l"/>
                <a:tab pos="228600" algn="l"/>
                <a:tab pos="342900" algn="l"/>
                <a:tab pos="457200" algn="l"/>
                <a:tab pos="685800" algn="l"/>
                <a:tab pos="914400" algn="l"/>
                <a:tab pos="1028700" algn="l"/>
                <a:tab pos="1143000" algn="l"/>
                <a:tab pos="1371600" algn="l"/>
                <a:tab pos="1600200" algn="l"/>
                <a:tab pos="1714500" algn="l"/>
                <a:tab pos="1828800" algn="l"/>
                <a:tab pos="2057400" algn="l"/>
                <a:tab pos="2400300" algn="l"/>
                <a:tab pos="2743200" algn="l"/>
                <a:tab pos="4800600" algn="l"/>
              </a:tabLst>
            </a:pPr>
            <a:r>
              <a:rPr lang="en-US" sz="3200" b="1" dirty="0">
                <a:solidFill>
                  <a:srgbClr val="FFFFCC"/>
                </a:solidFill>
                <a:effectLst/>
                <a:ea typeface="Calibri" panose="020F0502020204030204" pitchFamily="34" charset="0"/>
                <a:cs typeface="Calibri" panose="020F0502020204030204" pitchFamily="34" charset="0"/>
              </a:rPr>
              <a:t>The narratives that make up the two books of Kings begin with the crisis of succession that attended David’s death (1 Kgs 1:1–2:46) and end with the complete collapse of the “throne of David” at the hands of the Babylonians (2 Kgs 25).</a:t>
            </a:r>
            <a:endParaRPr lang="en-US" sz="3200" b="1" dirty="0"/>
          </a:p>
        </p:txBody>
      </p:sp>
    </p:spTree>
    <p:extLst>
      <p:ext uri="{BB962C8B-B14F-4D97-AF65-F5344CB8AC3E}">
        <p14:creationId xmlns:p14="http://schemas.microsoft.com/office/powerpoint/2010/main" val="9275818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611956" y="960120"/>
            <a:ext cx="11423834" cy="5714056"/>
          </a:xfrm>
        </p:spPr>
        <p:txBody>
          <a:bodyPr>
            <a:normAutofit/>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Lst>
            </a:pPr>
            <a:r>
              <a:rPr lang="en-US" sz="3400" b="1" dirty="0">
                <a:solidFill>
                  <a:srgbClr val="FFFFCC"/>
                </a:solidFill>
                <a:effectLst/>
                <a:ea typeface="Arial" panose="020B0604020202020204" pitchFamily="34" charset="0"/>
                <a:cs typeface="Calibri" panose="020F0502020204030204" pitchFamily="34" charset="0"/>
              </a:rPr>
              <a:t>However, the books of Kings are also concerned about the fate of the covenant that YHWH made with Abraham (Gen 15, 17), established with their descendants at Sinai (Exod 19–Lev 26), and reaffirmed with the conquest generation (Deuteronomy). </a:t>
            </a: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Lst>
            </a:pPr>
            <a:r>
              <a:rPr lang="en-US" sz="3400" b="1" dirty="0">
                <a:solidFill>
                  <a:srgbClr val="FFFFCC"/>
                </a:solidFill>
                <a:effectLst/>
                <a:ea typeface="Arial" panose="020B0604020202020204" pitchFamily="34" charset="0"/>
                <a:cs typeface="Calibri" panose="020F0502020204030204" pitchFamily="34" charset="0"/>
              </a:rPr>
              <a:t>Accordingly, readers must keep their eyes on the prophets and godly characters, and their ears open to the words that come from God, the prophets, godly kings, and yes, the assessments of the narrator, whose theological commentary is vital to grasping the point of these two magnificent books. </a:t>
            </a:r>
            <a:endParaRPr lang="en-US" dirty="0"/>
          </a:p>
        </p:txBody>
      </p:sp>
    </p:spTree>
    <p:extLst>
      <p:ext uri="{BB962C8B-B14F-4D97-AF65-F5344CB8AC3E}">
        <p14:creationId xmlns:p14="http://schemas.microsoft.com/office/powerpoint/2010/main" val="6049753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E1F10E-C035-4433-9A1F-2F009E37E374}"/>
              </a:ext>
            </a:extLst>
          </p:cNvPr>
          <p:cNvSpPr>
            <a:spLocks noGrp="1"/>
          </p:cNvSpPr>
          <p:nvPr>
            <p:ph type="title"/>
          </p:nvPr>
        </p:nvSpPr>
        <p:spPr>
          <a:xfrm>
            <a:off x="386499" y="914400"/>
            <a:ext cx="3280527" cy="5600232"/>
          </a:xfrm>
        </p:spPr>
        <p:txBody>
          <a:bodyPr>
            <a:normAutofit/>
          </a:bodyPr>
          <a:lstStyle/>
          <a:p>
            <a:pPr marL="461963" indent="-461963">
              <a:tabLst>
                <a:tab pos="574675"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Books </a:t>
            </a:r>
            <a:b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b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of Kings</a:t>
            </a:r>
            <a:b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br>
            <a:b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b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Acknowledged Sources </a:t>
            </a:r>
            <a:b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b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Behind the Books of Kings</a:t>
            </a:r>
            <a:b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br>
            <a:b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b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 The Data</a:t>
            </a:r>
            <a:endParaRPr lang="en-US" sz="3200" dirty="0">
              <a:solidFill>
                <a:srgbClr val="FFFFCC"/>
              </a:solidFill>
            </a:endParaRPr>
          </a:p>
        </p:txBody>
      </p:sp>
      <p:pic>
        <p:nvPicPr>
          <p:cNvPr id="8" name="Picture 7" descr="Table&#10;&#10;Description automatically generated">
            <a:extLst>
              <a:ext uri="{FF2B5EF4-FFF2-40B4-BE49-F238E27FC236}">
                <a16:creationId xmlns:a16="http://schemas.microsoft.com/office/drawing/2014/main" id="{A2FCB6C3-1671-ED68-7CEE-D2A205CAE3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33787" y="-457199"/>
            <a:ext cx="8913153" cy="7161660"/>
          </a:xfrm>
          <a:prstGeom prst="rect">
            <a:avLst/>
          </a:prstGeom>
        </p:spPr>
      </p:pic>
    </p:spTree>
    <p:extLst>
      <p:ext uri="{BB962C8B-B14F-4D97-AF65-F5344CB8AC3E}">
        <p14:creationId xmlns:p14="http://schemas.microsoft.com/office/powerpoint/2010/main" val="130832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611956" y="720090"/>
            <a:ext cx="11080933" cy="5822112"/>
          </a:xfrm>
        </p:spPr>
        <p:txBody>
          <a:bodyPr>
            <a:no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ea typeface="Arial" panose="020B0604020202020204" pitchFamily="34" charset="0"/>
                <a:cs typeface="Calibri" panose="020F0502020204030204" pitchFamily="34" charset="0"/>
              </a:rPr>
              <a:t>The story line in 1–2 Kings involves three significant movements, each of which demonstrates the nature and effects of Israel’s amnesia regarding God’s past grace and his covenants with them: </a:t>
            </a: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ea typeface="Arial" panose="020B0604020202020204" pitchFamily="34" charset="0"/>
                <a:cs typeface="Calibri" panose="020F0502020204030204" pitchFamily="34" charset="0"/>
              </a:rPr>
              <a:t>(1)The early loss of memory under David’s successor, Solomon (1 Kgs 1:1–14:31)</a:t>
            </a: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ea typeface="Arial" panose="020B0604020202020204" pitchFamily="34" charset="0"/>
                <a:cs typeface="Calibri" panose="020F0502020204030204" pitchFamily="34" charset="0"/>
              </a:rPr>
              <a:t>(2)The significance of this loss in the division of the nation into Northern and Southern kingdoms dominated by a case study in the effects of the loss of memory evidenced in abandoning YHWH and his covenants in the two kingdoms, with remarkable attention (vis à vis Chronicles) to the Northern Kingdom of Israel under the </a:t>
            </a:r>
            <a:r>
              <a:rPr lang="en-US" sz="3200" b="1" dirty="0" err="1">
                <a:solidFill>
                  <a:srgbClr val="FFFFCC"/>
                </a:solidFill>
                <a:effectLst/>
                <a:ea typeface="Arial" panose="020B0604020202020204" pitchFamily="34" charset="0"/>
                <a:cs typeface="Calibri" panose="020F0502020204030204" pitchFamily="34" charset="0"/>
              </a:rPr>
              <a:t>Omrides</a:t>
            </a:r>
            <a:r>
              <a:rPr lang="en-US" sz="3200" b="1" dirty="0">
                <a:solidFill>
                  <a:srgbClr val="FFFFCC"/>
                </a:solidFill>
                <a:effectLst/>
                <a:ea typeface="Arial" panose="020B0604020202020204" pitchFamily="34" charset="0"/>
                <a:cs typeface="Calibri" panose="020F0502020204030204" pitchFamily="34" charset="0"/>
              </a:rPr>
              <a:t> (1 Kgs 15:1–2 Kgs 13:25); </a:t>
            </a:r>
            <a:endParaRPr lang="en-US" sz="3200" dirty="0"/>
          </a:p>
        </p:txBody>
      </p:sp>
    </p:spTree>
    <p:extLst>
      <p:ext uri="{BB962C8B-B14F-4D97-AF65-F5344CB8AC3E}">
        <p14:creationId xmlns:p14="http://schemas.microsoft.com/office/powerpoint/2010/main" val="22637241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611957" y="994410"/>
            <a:ext cx="10515600" cy="5107140"/>
          </a:xfrm>
        </p:spPr>
        <p:txBody>
          <a:bodyPr>
            <a:normAutofit/>
          </a:bodyPr>
          <a:lstStyle/>
          <a:p>
            <a:pPr marL="0" marR="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ea typeface="Arial" panose="020B0604020202020204" pitchFamily="34" charset="0"/>
                <a:cs typeface="Calibri" panose="020F0502020204030204" pitchFamily="34" charset="0"/>
              </a:rPr>
              <a:t>and (3) The demise of the kingdoms of Israel and Judah because of this loss of memory (2 Kgs 14:1–25:30). The composition ends with an enigmatic but hopeful note for the dynasty and with it the nation of Israel (2 Kgs 25:27–30).</a:t>
            </a:r>
          </a:p>
          <a:p>
            <a:pPr marL="0" marR="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Lst>
            </a:pPr>
            <a:endParaRPr lang="en-US" sz="3200" b="1" dirty="0">
              <a:solidFill>
                <a:srgbClr val="FFFFCC"/>
              </a:solidFill>
              <a:ea typeface="Calibri" panose="020F0502020204030204" pitchFamily="34" charset="0"/>
              <a:cs typeface="Calibri" panose="020F0502020204030204" pitchFamily="34" charset="0"/>
            </a:endParaRPr>
          </a:p>
          <a:p>
            <a:pPr marL="0" marR="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Rotting in the Roots: </a:t>
            </a:r>
            <a:b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b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Rise and Demise of Solomon’s World (1 Kings 1:1–14:31)</a:t>
            </a:r>
            <a:endParaRPr lang="en-US" sz="3200" b="1" dirty="0">
              <a:solidFill>
                <a:srgbClr val="FFFFCC"/>
              </a:solidFill>
              <a:effectLst/>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00773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6A835-CBF8-7E2B-23FB-E8B6D76871B7}"/>
              </a:ext>
            </a:extLst>
          </p:cNvPr>
          <p:cNvSpPr>
            <a:spLocks noGrp="1"/>
          </p:cNvSpPr>
          <p:nvPr>
            <p:ph type="title"/>
          </p:nvPr>
        </p:nvSpPr>
        <p:spPr>
          <a:xfrm>
            <a:off x="590353" y="1005560"/>
            <a:ext cx="11011293" cy="766090"/>
          </a:xfrm>
        </p:spPr>
        <p:txBody>
          <a:bodyPr>
            <a:noAutofit/>
          </a:bodyPr>
          <a:lstStyle/>
          <a:p>
            <a:pPr marL="461963" indent="-461963">
              <a:tabLst>
                <a:tab pos="461963" algn="l"/>
                <a:tab pos="631825" algn="l"/>
              </a:tabLst>
            </a:pPr>
            <a:r>
              <a:rPr lang="en-US" sz="2400" b="1" dirty="0">
                <a:solidFill>
                  <a:srgbClr val="1E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A.	Rotting in the Roots: </a:t>
            </a:r>
            <a:br>
              <a:rPr lang="en-US" sz="2400" b="1" dirty="0">
                <a:solidFill>
                  <a:srgbClr val="1E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br>
            <a:r>
              <a:rPr lang="en-US" sz="2400" b="1" dirty="0">
                <a:solidFill>
                  <a:srgbClr val="1E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Rise and Demise of Solomon’s World (1 Kings 1:1–14:31)</a:t>
            </a:r>
            <a:endParaRPr lang="en-US" sz="2400" b="1" dirty="0">
              <a:solidFill>
                <a:srgbClr val="1E0000"/>
              </a:solidFill>
              <a:highlight>
                <a:srgbClr val="00FFFF"/>
              </a:highlight>
            </a:endParaRPr>
          </a:p>
        </p:txBody>
      </p:sp>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312656" y="1771650"/>
            <a:ext cx="11566688" cy="4034790"/>
          </a:xfrm>
        </p:spPr>
        <p:txBody>
          <a:bodyPr>
            <a:noAutofit/>
          </a:bodyPr>
          <a:lstStyle/>
          <a:p>
            <a:pPr marL="514350" marR="0" indent="-514350">
              <a:lnSpc>
                <a:spcPct val="100000"/>
              </a:lnSpc>
              <a:spcBef>
                <a:spcPts val="0"/>
              </a:spcBef>
              <a:spcAft>
                <a:spcPts val="600"/>
              </a:spcAft>
              <a:buAutoNum type="arabicPeriod"/>
              <a:tabLst>
                <a:tab pos="1027113" algn="l"/>
              </a:tabLst>
            </a:pPr>
            <a:r>
              <a:rPr lang="en-US" b="1" dirty="0">
                <a:solidFill>
                  <a:srgbClr val="FFFFCC"/>
                </a:solidFill>
                <a:effectLst/>
                <a:ea typeface="Calibri" panose="020F0502020204030204" pitchFamily="34" charset="0"/>
                <a:cs typeface="Calibri" panose="020F0502020204030204" pitchFamily="34" charset="0"/>
              </a:rPr>
              <a:t>The Crisis of Succession: The Demise of David and Emergence of Solomon (1 Kings 1:1–2:46)</a:t>
            </a:r>
          </a:p>
          <a:p>
            <a:pPr marL="514350" indent="-514350">
              <a:lnSpc>
                <a:spcPct val="100000"/>
              </a:lnSpc>
              <a:spcBef>
                <a:spcPts val="0"/>
              </a:spcBef>
              <a:spcAft>
                <a:spcPts val="600"/>
              </a:spcAft>
              <a:buFont typeface="Arial" panose="020B0604020202020204" pitchFamily="34" charset="0"/>
              <a:buAutoNum type="arabicPeriod"/>
              <a:tabLst>
                <a:tab pos="1027113" algn="l"/>
              </a:tabLst>
            </a:pPr>
            <a:r>
              <a:rPr lang="en-US" b="1" dirty="0">
                <a:solidFill>
                  <a:srgbClr val="FFFFCC"/>
                </a:solidFill>
                <a:effectLst/>
                <a:ea typeface="Calibri" panose="020F0502020204030204" pitchFamily="34" charset="0"/>
                <a:cs typeface="Calibri" panose="020F0502020204030204" pitchFamily="34" charset="0"/>
              </a:rPr>
              <a:t>Walking in the Footsteps of David: The Piety, Wisdom, and Fame of Solomon (1 Kings 3:1–4:34)</a:t>
            </a:r>
          </a:p>
          <a:p>
            <a:pPr marL="514350" indent="-514350">
              <a:lnSpc>
                <a:spcPct val="100000"/>
              </a:lnSpc>
              <a:spcBef>
                <a:spcPts val="0"/>
              </a:spcBef>
              <a:spcAft>
                <a:spcPts val="600"/>
              </a:spcAft>
              <a:buFont typeface="Arial" panose="020B0604020202020204" pitchFamily="34" charset="0"/>
              <a:buAutoNum type="arabicPeriod"/>
              <a:tabLst>
                <a:tab pos="1027113" algn="l"/>
              </a:tabLst>
            </a:pPr>
            <a:r>
              <a:rPr lang="en-US" b="1" dirty="0">
                <a:solidFill>
                  <a:srgbClr val="FFFFCC"/>
                </a:solidFill>
                <a:effectLst/>
                <a:ea typeface="Calibri" panose="020F0502020204030204" pitchFamily="34" charset="0"/>
                <a:cs typeface="Calibri" panose="020F0502020204030204" pitchFamily="34" charset="0"/>
              </a:rPr>
              <a:t>Completing the Theological Vision of David: Construction of the Temple for YHWH (1 Kings 5:1–9:9)</a:t>
            </a:r>
            <a:endParaRPr lang="en-US" b="1" dirty="0">
              <a:solidFill>
                <a:srgbClr val="FFFFCC"/>
              </a:solidFill>
              <a:ea typeface="Calibri" panose="020F0502020204030204" pitchFamily="34" charset="0"/>
              <a:cs typeface="Arial" panose="020B0604020202020204" pitchFamily="34" charset="0"/>
            </a:endParaRPr>
          </a:p>
          <a:p>
            <a:pPr marL="514350" indent="-514350">
              <a:lnSpc>
                <a:spcPct val="100000"/>
              </a:lnSpc>
              <a:spcBef>
                <a:spcPts val="0"/>
              </a:spcBef>
              <a:spcAft>
                <a:spcPts val="600"/>
              </a:spcAft>
              <a:buFont typeface="Arial" panose="020B0604020202020204" pitchFamily="34" charset="0"/>
              <a:buAutoNum type="arabicPeriod"/>
              <a:tabLst>
                <a:tab pos="1027113" algn="l"/>
              </a:tabLst>
            </a:pPr>
            <a:r>
              <a:rPr lang="en-US" b="1" dirty="0">
                <a:solidFill>
                  <a:srgbClr val="FFFFCC"/>
                </a:solidFill>
                <a:effectLst/>
                <a:ea typeface="Calibri" panose="020F0502020204030204" pitchFamily="34" charset="0"/>
                <a:cs typeface="Calibri" panose="020F0502020204030204" pitchFamily="34" charset="0"/>
              </a:rPr>
              <a:t>Fulfilling the Royal Mandate of David (1 Kings 9:10–10:29)</a:t>
            </a:r>
            <a:endParaRPr lang="en-US" b="1" dirty="0">
              <a:solidFill>
                <a:srgbClr val="FFFFCC"/>
              </a:solidFill>
              <a:ea typeface="Calibri" panose="020F0502020204030204" pitchFamily="34" charset="0"/>
              <a:cs typeface="Arial" panose="020B0604020202020204" pitchFamily="34" charset="0"/>
            </a:endParaRPr>
          </a:p>
          <a:p>
            <a:pPr marL="514350" indent="-514350">
              <a:lnSpc>
                <a:spcPct val="100000"/>
              </a:lnSpc>
              <a:spcBef>
                <a:spcPts val="0"/>
              </a:spcBef>
              <a:spcAft>
                <a:spcPts val="600"/>
              </a:spcAft>
              <a:buFont typeface="Arial" panose="020B0604020202020204" pitchFamily="34" charset="0"/>
              <a:buAutoNum type="arabicPeriod"/>
              <a:tabLst>
                <a:tab pos="1027113" algn="l"/>
              </a:tabLst>
            </a:pPr>
            <a:r>
              <a:rPr lang="en-US" b="1" dirty="0">
                <a:solidFill>
                  <a:srgbClr val="FFFFCC"/>
                </a:solidFill>
                <a:effectLst/>
                <a:ea typeface="Calibri" panose="020F0502020204030204" pitchFamily="34" charset="0"/>
                <a:cs typeface="Calibri" panose="020F0502020204030204" pitchFamily="34" charset="0"/>
              </a:rPr>
              <a:t>Abandoning the Way of David: The Impiety and Folly of Solomon (1 Kings 11:1–40 cf. 9:4–5)</a:t>
            </a:r>
            <a:endParaRPr lang="en-US" b="1" dirty="0">
              <a:solidFill>
                <a:srgbClr val="FFFFCC"/>
              </a:solidFill>
              <a:ea typeface="Calibri" panose="020F0502020204030204" pitchFamily="34" charset="0"/>
              <a:cs typeface="Arial" panose="020B0604020202020204" pitchFamily="34" charset="0"/>
            </a:endParaRPr>
          </a:p>
          <a:p>
            <a:pPr marL="514350" indent="-514350">
              <a:lnSpc>
                <a:spcPct val="100000"/>
              </a:lnSpc>
              <a:spcBef>
                <a:spcPts val="0"/>
              </a:spcBef>
              <a:spcAft>
                <a:spcPts val="600"/>
              </a:spcAft>
              <a:buFont typeface="Arial" panose="020B0604020202020204" pitchFamily="34" charset="0"/>
              <a:buAutoNum type="arabicPeriod"/>
              <a:tabLst>
                <a:tab pos="1027113" algn="l"/>
              </a:tabLst>
            </a:pPr>
            <a:r>
              <a:rPr lang="en-US" b="1" dirty="0">
                <a:solidFill>
                  <a:srgbClr val="FFFFCC"/>
                </a:solidFill>
                <a:effectLst/>
                <a:ea typeface="Calibri" panose="020F0502020204030204" pitchFamily="34" charset="0"/>
                <a:cs typeface="Calibri" panose="020F0502020204030204" pitchFamily="34" charset="0"/>
              </a:rPr>
              <a:t>Narrative Epilogue: The Death of Solomon ( 1 Kings 11:41–43</a:t>
            </a:r>
            <a:r>
              <a:rPr lang="en-US" sz="3200" b="1" dirty="0">
                <a:solidFill>
                  <a:srgbClr val="FFFFCC"/>
                </a:solidFill>
                <a:effectLst/>
                <a:ea typeface="Calibri" panose="020F0502020204030204" pitchFamily="34" charset="0"/>
                <a:cs typeface="Calibri" panose="020F0502020204030204" pitchFamily="34" charset="0"/>
              </a:rPr>
              <a:t>)</a:t>
            </a:r>
            <a:endParaRPr lang="en-US" sz="3200" b="1" dirty="0">
              <a:solidFill>
                <a:srgbClr val="FFFFCC"/>
              </a:solidFill>
              <a:effectLst/>
              <a:ea typeface="Calibri" panose="020F0502020204030204" pitchFamily="34" charset="0"/>
              <a:cs typeface="Arial" panose="020B0604020202020204" pitchFamily="34" charset="0"/>
            </a:endParaRPr>
          </a:p>
          <a:p>
            <a:pPr marL="514350" marR="0" indent="-514350">
              <a:lnSpc>
                <a:spcPct val="100000"/>
              </a:lnSpc>
              <a:spcBef>
                <a:spcPts val="0"/>
              </a:spcBef>
              <a:spcAft>
                <a:spcPts val="600"/>
              </a:spcAft>
              <a:buAutoNum type="arabicPeriod"/>
              <a:tabLst>
                <a:tab pos="1027113" algn="l"/>
              </a:tabLst>
            </a:pPr>
            <a:endParaRPr lang="en-US" sz="3200" b="1" dirty="0">
              <a:solidFill>
                <a:srgbClr val="FFFFCC"/>
              </a:solidFill>
              <a:effectLst/>
              <a:ea typeface="Calibri" panose="020F0502020204030204" pitchFamily="34" charset="0"/>
              <a:cs typeface="Calibri" panose="020F0502020204030204" pitchFamily="34" charset="0"/>
            </a:endParaRPr>
          </a:p>
          <a:p>
            <a:pPr marL="514350" marR="0" indent="-514350">
              <a:lnSpc>
                <a:spcPct val="100000"/>
              </a:lnSpc>
              <a:spcBef>
                <a:spcPts val="0"/>
              </a:spcBef>
              <a:spcAft>
                <a:spcPts val="600"/>
              </a:spcAft>
              <a:buAutoNum type="arabicPeriod"/>
              <a:tabLst>
                <a:tab pos="1027113" algn="l"/>
              </a:tabLst>
            </a:pPr>
            <a:endParaRPr lang="en-US" sz="32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702897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6A835-CBF8-7E2B-23FB-E8B6D76871B7}"/>
              </a:ext>
            </a:extLst>
          </p:cNvPr>
          <p:cNvSpPr>
            <a:spLocks noGrp="1"/>
          </p:cNvSpPr>
          <p:nvPr>
            <p:ph type="title"/>
          </p:nvPr>
        </p:nvSpPr>
        <p:spPr>
          <a:xfrm>
            <a:off x="590353" y="674090"/>
            <a:ext cx="11011293" cy="766090"/>
          </a:xfrm>
        </p:spPr>
        <p:txBody>
          <a:bodyPr>
            <a:noAutofit/>
          </a:bodyPr>
          <a:lstStyle/>
          <a:p>
            <a:pPr marL="461963" indent="-461963">
              <a:tabLst>
                <a:tab pos="461963" algn="l"/>
                <a:tab pos="631825" algn="l"/>
              </a:tabLst>
            </a:pPr>
            <a:r>
              <a:rPr lang="en-US" sz="2400" b="1" dirty="0">
                <a:solidFill>
                  <a:srgbClr val="1E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A.	Rotting in the Roots: </a:t>
            </a:r>
            <a:br>
              <a:rPr lang="en-US" sz="2400" b="1" dirty="0">
                <a:solidFill>
                  <a:srgbClr val="1E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br>
            <a:r>
              <a:rPr lang="en-US" sz="2400" b="1" dirty="0">
                <a:solidFill>
                  <a:srgbClr val="1E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Rise and Demise of Solomon’s World (1 Kings 1:1–14:31)</a:t>
            </a:r>
            <a:endParaRPr lang="en-US" sz="2400" b="1" dirty="0">
              <a:solidFill>
                <a:srgbClr val="1E0000"/>
              </a:solidFill>
              <a:highlight>
                <a:srgbClr val="00FFFF"/>
              </a:highlight>
            </a:endParaRPr>
          </a:p>
        </p:txBody>
      </p:sp>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414780" y="1440180"/>
            <a:ext cx="11566688" cy="5243424"/>
          </a:xfrm>
        </p:spPr>
        <p:txBody>
          <a:bodyPr>
            <a:noAutofit/>
          </a:bodyPr>
          <a:lstStyle/>
          <a:p>
            <a:pPr marL="461963" marR="0" indent="-461963">
              <a:lnSpc>
                <a:spcPct val="100000"/>
              </a:lnSpc>
              <a:spcBef>
                <a:spcPts val="0"/>
              </a:spcBef>
              <a:spcAft>
                <a:spcPts val="600"/>
              </a:spcAft>
              <a:buNone/>
              <a:tabLst>
                <a:tab pos="1027113" algn="l"/>
              </a:tabLst>
            </a:pPr>
            <a:r>
              <a:rPr lang="en-US" sz="3200" b="1" dirty="0">
                <a:solidFill>
                  <a:srgbClr val="1E0000"/>
                </a:solidFill>
                <a:effectLst/>
                <a:highlight>
                  <a:srgbClr val="00FF00"/>
                </a:highlight>
                <a:ea typeface="Calibri" panose="020F0502020204030204" pitchFamily="34" charset="0"/>
                <a:cs typeface="Calibri" panose="020F0502020204030204" pitchFamily="34" charset="0"/>
              </a:rPr>
              <a:t>1.	The Crisis of Succession: The Demise of David and Emergence of Solomon (1 Kings 1:1–2:46)</a:t>
            </a:r>
            <a:endParaRPr lang="en-US" sz="3200" b="1" dirty="0">
              <a:solidFill>
                <a:srgbClr val="1E0000"/>
              </a:solidFill>
              <a:effectLst/>
              <a:highlight>
                <a:srgbClr val="00FF00"/>
              </a:highlight>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1027113" algn="l"/>
              </a:tabLst>
            </a:pPr>
            <a:r>
              <a:rPr lang="en-US" b="1" dirty="0">
                <a:solidFill>
                  <a:srgbClr val="FFFFCC"/>
                </a:solidFill>
                <a:effectLst/>
                <a:ea typeface="Calibri" panose="020F0502020204030204" pitchFamily="34" charset="0"/>
                <a:cs typeface="Calibri" panose="020F0502020204030204" pitchFamily="34" charset="0"/>
              </a:rPr>
              <a:t>	a.	David’s Declaration of Solomon as His Successor (1:1–37)</a:t>
            </a:r>
            <a:endParaRPr lang="en-US" b="1" dirty="0">
              <a:solidFill>
                <a:srgbClr val="FFFFCC"/>
              </a:solidFill>
              <a:effectLst/>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1027113" algn="l"/>
                <a:tab pos="1716088" algn="l"/>
              </a:tabLst>
            </a:pPr>
            <a:r>
              <a:rPr lang="en-US" b="1" dirty="0">
                <a:solidFill>
                  <a:srgbClr val="FFFFCC"/>
                </a:solidFill>
                <a:effectLst/>
                <a:ea typeface="Calibri" panose="020F0502020204030204" pitchFamily="34" charset="0"/>
                <a:cs typeface="Calibri" panose="020F0502020204030204" pitchFamily="34" charset="0"/>
              </a:rPr>
              <a:t>		(1)	The Context: Adonijah’s Claim to David’s Throne (1:1–10)</a:t>
            </a:r>
            <a:endParaRPr lang="en-US" b="1" dirty="0">
              <a:solidFill>
                <a:srgbClr val="FFFFCC"/>
              </a:solidFill>
              <a:effectLst/>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1027113" algn="l"/>
              </a:tabLst>
            </a:pPr>
            <a:r>
              <a:rPr lang="en-US" b="1" dirty="0">
                <a:solidFill>
                  <a:srgbClr val="FFFFCC"/>
                </a:solidFill>
                <a:effectLst/>
                <a:ea typeface="Calibri" panose="020F0502020204030204" pitchFamily="34" charset="0"/>
                <a:cs typeface="Calibri" panose="020F0502020204030204" pitchFamily="34" charset="0"/>
              </a:rPr>
              <a:t>		(2)	Nathan’s Call for David to Declare His Successor (</a:t>
            </a:r>
            <a:r>
              <a:rPr lang="en-US" sz="2000" b="1" dirty="0">
                <a:solidFill>
                  <a:srgbClr val="FFFFCC"/>
                </a:solidFill>
                <a:effectLst/>
                <a:ea typeface="Calibri" panose="020F0502020204030204" pitchFamily="34" charset="0"/>
                <a:cs typeface="Calibri" panose="020F0502020204030204" pitchFamily="34" charset="0"/>
              </a:rPr>
              <a:t>1:11–27</a:t>
            </a:r>
            <a:r>
              <a:rPr lang="en-US" b="1" dirty="0">
                <a:solidFill>
                  <a:srgbClr val="FFFFCC"/>
                </a:solidFill>
                <a:effectLst/>
                <a:ea typeface="Calibri" panose="020F0502020204030204" pitchFamily="34" charset="0"/>
                <a:cs typeface="Calibri" panose="020F0502020204030204" pitchFamily="34" charset="0"/>
              </a:rPr>
              <a:t>)</a:t>
            </a:r>
            <a:endParaRPr lang="en-US" b="1" dirty="0">
              <a:solidFill>
                <a:srgbClr val="FFFFCC"/>
              </a:solidFill>
              <a:effectLst/>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1027113" algn="l"/>
              </a:tabLst>
            </a:pPr>
            <a:r>
              <a:rPr lang="en-US" b="1" dirty="0">
                <a:solidFill>
                  <a:srgbClr val="FFFFCC"/>
                </a:solidFill>
                <a:effectLst/>
                <a:ea typeface="Calibri" panose="020F0502020204030204" pitchFamily="34" charset="0"/>
                <a:cs typeface="Calibri" panose="020F0502020204030204" pitchFamily="34" charset="0"/>
              </a:rPr>
              <a:t>		(3)	David’s Response (1:28–37)</a:t>
            </a:r>
            <a:endParaRPr lang="en-US" b="1" dirty="0">
              <a:solidFill>
                <a:srgbClr val="FFFFCC"/>
              </a:solidFill>
              <a:effectLst/>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1027113" algn="l"/>
              </a:tabLst>
            </a:pPr>
            <a:r>
              <a:rPr lang="en-US" b="1" dirty="0">
                <a:solidFill>
                  <a:srgbClr val="FFFFCC"/>
                </a:solidFill>
                <a:effectLst/>
                <a:ea typeface="Calibri" panose="020F0502020204030204" pitchFamily="34" charset="0"/>
                <a:cs typeface="Calibri" panose="020F0502020204030204" pitchFamily="34" charset="0"/>
              </a:rPr>
              <a:t>	b.	The Anointing of Solomon as David’s Successor (1:38–53)</a:t>
            </a:r>
            <a:endParaRPr lang="en-US" b="1" dirty="0">
              <a:solidFill>
                <a:srgbClr val="FFFFCC"/>
              </a:solidFill>
              <a:effectLst/>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1027113" algn="l"/>
              </a:tabLst>
            </a:pPr>
            <a:r>
              <a:rPr lang="en-US" b="1" dirty="0">
                <a:solidFill>
                  <a:srgbClr val="FFFFCC"/>
                </a:solidFill>
                <a:effectLst/>
                <a:ea typeface="Calibri" panose="020F0502020204030204" pitchFamily="34" charset="0"/>
                <a:cs typeface="Calibri" panose="020F0502020204030204" pitchFamily="34" charset="0"/>
              </a:rPr>
              <a:t>		(1)	 The Context and Nature of the Anointing (1:38–40)</a:t>
            </a:r>
            <a:endParaRPr lang="en-US" b="1" dirty="0">
              <a:solidFill>
                <a:srgbClr val="FFFFCC"/>
              </a:solidFill>
              <a:effectLst/>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1027113" algn="l"/>
              </a:tabLst>
            </a:pPr>
            <a:r>
              <a:rPr lang="en-US" b="1" dirty="0">
                <a:solidFill>
                  <a:srgbClr val="FFFFCC"/>
                </a:solidFill>
                <a:effectLst/>
                <a:ea typeface="Calibri" panose="020F0502020204030204" pitchFamily="34" charset="0"/>
                <a:cs typeface="Calibri" panose="020F0502020204030204" pitchFamily="34" charset="0"/>
              </a:rPr>
              <a:t>		(2)	 Adonijah’s Reaction to the Anointing (1:41–50)</a:t>
            </a:r>
            <a:endParaRPr lang="en-US" b="1" dirty="0">
              <a:solidFill>
                <a:srgbClr val="FFFFCC"/>
              </a:solidFill>
              <a:effectLst/>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1027113" algn="l"/>
              </a:tabLst>
            </a:pPr>
            <a:r>
              <a:rPr lang="en-US" b="1" dirty="0">
                <a:solidFill>
                  <a:srgbClr val="FFFFCC"/>
                </a:solidFill>
                <a:effectLst/>
                <a:ea typeface="Calibri" panose="020F0502020204030204" pitchFamily="34" charset="0"/>
                <a:cs typeface="Calibri" panose="020F0502020204030204" pitchFamily="34" charset="0"/>
              </a:rPr>
              <a:t>		(3)	Solomon’s Response to Adonijah (1:51–53)</a:t>
            </a:r>
            <a:endParaRPr lang="en-US" dirty="0"/>
          </a:p>
        </p:txBody>
      </p:sp>
    </p:spTree>
    <p:extLst>
      <p:ext uri="{BB962C8B-B14F-4D97-AF65-F5344CB8AC3E}">
        <p14:creationId xmlns:p14="http://schemas.microsoft.com/office/powerpoint/2010/main" val="28255081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414780" y="1120139"/>
            <a:ext cx="11566688" cy="5563465"/>
          </a:xfrm>
        </p:spPr>
        <p:txBody>
          <a:bodyPr>
            <a:noAutofit/>
          </a:bodyPr>
          <a:lstStyle/>
          <a:p>
            <a:pPr marL="227013"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David’s Final Charge to Solomon (2:1–9)</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489075" marR="0" indent="-801688">
              <a:lnSpc>
                <a:spcPct val="107000"/>
              </a:lnSpc>
              <a:spcBef>
                <a:spcPts val="0"/>
              </a:spcBef>
              <a:spcAft>
                <a:spcPts val="0"/>
              </a:spcAft>
              <a:buAutoNum type="arabicParenBoth"/>
              <a:tabLst>
                <a:tab pos="457200" algn="l"/>
                <a:tab pos="685800" algn="l"/>
                <a:tab pos="914400" algn="l"/>
                <a:tab pos="1143000" algn="l"/>
                <a:tab pos="1371600" algn="l"/>
                <a:tab pos="1600200" algn="l"/>
                <a:tab pos="2055813" algn="l"/>
                <a:tab pos="2057400" algn="l"/>
                <a:tab pos="3082925"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His Charge Concerning His Personal Spiritual Commitments (2:1–4)</a:t>
            </a:r>
          </a:p>
          <a:p>
            <a:pPr marL="0" indent="0" algn="l" rtl="0">
              <a:lnSpc>
                <a:spcPct val="100000"/>
              </a:lnSpc>
              <a:spcBef>
                <a:spcPts val="0"/>
              </a:spcBef>
              <a:spcAft>
                <a:spcPts val="1200"/>
              </a:spcAft>
              <a:buNone/>
            </a:pPr>
            <a:r>
              <a:rPr lang="en-US" sz="3200" b="1" i="0" u="none" strike="noStrike" baseline="0" dirty="0">
                <a:solidFill>
                  <a:srgbClr val="FFFFCC"/>
                </a:solidFill>
                <a:cs typeface="SBL BibLit" panose="02000000000000000000" pitchFamily="2" charset="-79"/>
              </a:rPr>
              <a:t>As the time of King David's death approached, he gave this charge to his son Solomon: </a:t>
            </a:r>
            <a:r>
              <a:rPr lang="en-US" sz="3200" b="1" i="0" u="none" strike="noStrike" baseline="30000" dirty="0">
                <a:solidFill>
                  <a:srgbClr val="FFFFCC"/>
                </a:solidFill>
                <a:cs typeface="SBL BibLit" panose="02000000000000000000" pitchFamily="2" charset="-79"/>
              </a:rPr>
              <a:t>2</a:t>
            </a:r>
            <a:r>
              <a:rPr lang="en-US" sz="3200" b="1" i="0" u="none" strike="noStrike" baseline="0" dirty="0">
                <a:solidFill>
                  <a:srgbClr val="FFFFCC"/>
                </a:solidFill>
                <a:cs typeface="SBL BibLit" panose="02000000000000000000" pitchFamily="2" charset="-79"/>
              </a:rPr>
              <a:t> "I am going where everyone on earth must someday go. Take courage and be a man. </a:t>
            </a:r>
            <a:r>
              <a:rPr lang="en-US" sz="3200" b="1" i="0" u="none" strike="noStrike" baseline="30000" dirty="0">
                <a:solidFill>
                  <a:srgbClr val="FFFFCC"/>
                </a:solidFill>
                <a:cs typeface="SBL BibLit" panose="02000000000000000000" pitchFamily="2" charset="-79"/>
              </a:rPr>
              <a:t>3</a:t>
            </a:r>
            <a:r>
              <a:rPr lang="en-US" sz="3200" b="1" i="0" u="none" strike="noStrike" baseline="0" dirty="0">
                <a:solidFill>
                  <a:srgbClr val="FFFFCC"/>
                </a:solidFill>
                <a:cs typeface="SBL BibLit" panose="02000000000000000000" pitchFamily="2" charset="-79"/>
              </a:rPr>
              <a:t> Observe the requirements of YHWH your God, and follow all his ways. Keep the decrees, commands, regulations, and laws written in the Torah of Moses so that you will be successful in all you do and wherever you go. </a:t>
            </a:r>
            <a:endParaRPr lang="en-US" sz="3200" b="1" dirty="0">
              <a:solidFill>
                <a:srgbClr val="FFFFCC"/>
              </a:solidFill>
            </a:endParaRPr>
          </a:p>
        </p:txBody>
      </p:sp>
    </p:spTree>
    <p:extLst>
      <p:ext uri="{BB962C8B-B14F-4D97-AF65-F5344CB8AC3E}">
        <p14:creationId xmlns:p14="http://schemas.microsoft.com/office/powerpoint/2010/main" val="11272162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414780" y="1360169"/>
            <a:ext cx="11566688" cy="5323435"/>
          </a:xfrm>
        </p:spPr>
        <p:txBody>
          <a:bodyPr>
            <a:noAutofit/>
          </a:bodyPr>
          <a:lstStyle/>
          <a:p>
            <a:pPr marL="227013"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Lst>
            </a:pPr>
            <a:r>
              <a:rPr lang="en-US" sz="3200" b="1" i="0" u="none" strike="noStrike" baseline="30000" dirty="0">
                <a:solidFill>
                  <a:srgbClr val="FFFFCC"/>
                </a:solidFill>
                <a:cs typeface="SBL BibLit" panose="02000000000000000000" pitchFamily="2" charset="-79"/>
              </a:rPr>
              <a:t>4</a:t>
            </a:r>
            <a:r>
              <a:rPr lang="en-US" sz="3200" b="1" i="0" u="none" strike="noStrike" baseline="0" dirty="0">
                <a:solidFill>
                  <a:srgbClr val="FFFFCC"/>
                </a:solidFill>
                <a:cs typeface="SBL BibLit" panose="02000000000000000000" pitchFamily="2" charset="-79"/>
              </a:rPr>
              <a:t> If you do this, then YHWH will keep the promise he made to me. He told me, 'If your descendants live as they should and follow me faithfully with all their heart and soul, one of them will always sit on the throne of Israel.’ (NLT)</a:t>
            </a:r>
            <a:r>
              <a:rPr lang="en-US" sz="3200" b="1" dirty="0">
                <a:solidFill>
                  <a:srgbClr val="FFFFCC"/>
                </a:solidFill>
                <a:effectLst/>
                <a:ea typeface="Calibri" panose="020F0502020204030204" pitchFamily="34" charset="0"/>
                <a:cs typeface="Calibri" panose="020F0502020204030204" pitchFamily="34" charset="0"/>
              </a:rPr>
              <a:t>	</a:t>
            </a:r>
            <a:endParaRPr lang="en-US" sz="3200" b="1" dirty="0">
              <a:solidFill>
                <a:srgbClr val="FFFFCC"/>
              </a:solidFill>
            </a:endParaRPr>
          </a:p>
        </p:txBody>
      </p:sp>
    </p:spTree>
    <p:extLst>
      <p:ext uri="{BB962C8B-B14F-4D97-AF65-F5344CB8AC3E}">
        <p14:creationId xmlns:p14="http://schemas.microsoft.com/office/powerpoint/2010/main" val="2953245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414780" y="1040130"/>
            <a:ext cx="11566688" cy="5643474"/>
          </a:xfrm>
        </p:spPr>
        <p:txBody>
          <a:bodyPr>
            <a:noAutofit/>
          </a:bodyPr>
          <a:lstStyle/>
          <a:p>
            <a:pPr marL="227013"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David’s Final Charge to Solomon (2:1–9)</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489075" marR="0" indent="-801688">
              <a:lnSpc>
                <a:spcPct val="107000"/>
              </a:lnSpc>
              <a:spcBef>
                <a:spcPts val="0"/>
              </a:spcBef>
              <a:spcAft>
                <a:spcPts val="0"/>
              </a:spcAft>
              <a:buAutoNum type="arabicParenBoth"/>
              <a:tabLst>
                <a:tab pos="457200" algn="l"/>
                <a:tab pos="685800" algn="l"/>
                <a:tab pos="914400" algn="l"/>
                <a:tab pos="1143000" algn="l"/>
                <a:tab pos="1371600" algn="l"/>
                <a:tab pos="1600200" algn="l"/>
                <a:tab pos="2055813" algn="l"/>
                <a:tab pos="2057400" algn="l"/>
                <a:tab pos="3082925"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His Charge Concerning His Personal Spiritual Commitments (2:1–4)</a:t>
            </a:r>
          </a:p>
          <a:p>
            <a:pPr marL="1489075" marR="0" indent="-801688">
              <a:lnSpc>
                <a:spcPct val="107000"/>
              </a:lnSpc>
              <a:spcBef>
                <a:spcPts val="0"/>
              </a:spcBef>
              <a:spcAft>
                <a:spcPts val="0"/>
              </a:spcAft>
              <a:buAutoNum type="arabicParenBoth"/>
              <a:tabLst>
                <a:tab pos="457200" algn="l"/>
                <a:tab pos="685800" algn="l"/>
                <a:tab pos="914400" algn="l"/>
                <a:tab pos="1143000" algn="l"/>
                <a:tab pos="1371600" algn="l"/>
                <a:tab pos="1600200" algn="l"/>
                <a:tab pos="2055813" algn="l"/>
                <a:tab pos="2057400" algn="l"/>
                <a:tab pos="3082925" algn="l"/>
              </a:tabLst>
            </a:pPr>
            <a:endParaRPr lang="en-US" sz="3400" b="1" dirty="0">
              <a:solidFill>
                <a:srgbClr val="FFFFCC"/>
              </a:solidFill>
              <a:latin typeface="Calibri" panose="020F0502020204030204" pitchFamily="34" charset="0"/>
              <a:ea typeface="Calibri" panose="020F0502020204030204" pitchFamily="34" charset="0"/>
              <a:cs typeface="Calibri" panose="020F0502020204030204" pitchFamily="34" charset="0"/>
            </a:endParaRPr>
          </a:p>
          <a:p>
            <a:pPr marL="1489075" marR="0" indent="-801688">
              <a:lnSpc>
                <a:spcPct val="107000"/>
              </a:lnSpc>
              <a:spcBef>
                <a:spcPts val="0"/>
              </a:spcBef>
              <a:spcAft>
                <a:spcPts val="0"/>
              </a:spcAft>
              <a:buAutoNum type="arabicParenBoth"/>
              <a:tabLst>
                <a:tab pos="457200" algn="l"/>
                <a:tab pos="685800" algn="l"/>
                <a:tab pos="914400" algn="l"/>
                <a:tab pos="1143000" algn="l"/>
                <a:tab pos="1371600" algn="l"/>
                <a:tab pos="1600200" algn="l"/>
                <a:tab pos="2055813" algn="l"/>
                <a:tab pos="2057400" algn="l"/>
                <a:tab pos="3082925"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His Charge Concerning Threats to His Rule (2:5–9)</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687388" marR="0" indent="-461963">
              <a:lnSpc>
                <a:spcPct val="107000"/>
              </a:lnSpc>
              <a:spcBef>
                <a:spcPts val="0"/>
              </a:spcBef>
              <a:spcAft>
                <a:spcPts val="0"/>
              </a:spcAft>
              <a:buNone/>
              <a:tabLst>
                <a:tab pos="457200" algn="l"/>
                <a:tab pos="685800" algn="l"/>
                <a:tab pos="914400" algn="l"/>
                <a:tab pos="1143000" algn="l"/>
                <a:tab pos="1371600" algn="l"/>
                <a:tab pos="1600200" algn="l"/>
                <a:tab pos="1828800" algn="l"/>
                <a:tab pos="2057400" algn="l"/>
                <a:tab pos="3082925"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d.	The Establishment of Solomon as David’s Successor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2:10–46</a:t>
            </a: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489075" marR="0" indent="-801688">
              <a:lnSpc>
                <a:spcPct val="107000"/>
              </a:lnSpc>
              <a:spcBef>
                <a:spcPts val="0"/>
              </a:spcBef>
              <a:spcAft>
                <a:spcPts val="0"/>
              </a:spcAft>
              <a:buNone/>
              <a:tabLst>
                <a:tab pos="228600" algn="l"/>
                <a:tab pos="457200" algn="l"/>
                <a:tab pos="801688" algn="l"/>
                <a:tab pos="914400" algn="l"/>
                <a:tab pos="1143000" algn="l"/>
                <a:tab pos="13716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The Context of Solomon’s Accession (2:10–12)</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489075" marR="0" indent="-801688">
              <a:lnSpc>
                <a:spcPct val="107000"/>
              </a:lnSpc>
              <a:spcBef>
                <a:spcPts val="0"/>
              </a:spcBef>
              <a:spcAft>
                <a:spcPts val="0"/>
              </a:spcAft>
              <a:buNone/>
              <a:tabLst>
                <a:tab pos="228600" algn="l"/>
                <a:tab pos="457200" algn="l"/>
                <a:tab pos="801688" algn="l"/>
                <a:tab pos="914400" algn="l"/>
                <a:tab pos="1143000" algn="l"/>
                <a:tab pos="13716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The Elimination of Threats to Solomon’s Kingship (2:13–46)</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endParaRPr lang="en-US" sz="3200" dirty="0"/>
          </a:p>
        </p:txBody>
      </p:sp>
    </p:spTree>
    <p:extLst>
      <p:ext uri="{BB962C8B-B14F-4D97-AF65-F5344CB8AC3E}">
        <p14:creationId xmlns:p14="http://schemas.microsoft.com/office/powerpoint/2010/main" val="23187465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414780" y="1325880"/>
            <a:ext cx="11566688" cy="5357725"/>
          </a:xfrm>
        </p:spPr>
        <p:txBody>
          <a:bodyPr>
            <a:noAutofit/>
          </a:bodyPr>
          <a:lstStyle/>
          <a:p>
            <a:pPr marL="461963" marR="0" indent="-461963">
              <a:lnSpc>
                <a:spcPct val="100000"/>
              </a:lnSpc>
              <a:spcBef>
                <a:spcPts val="0"/>
              </a:spcBef>
              <a:spcAft>
                <a:spcPts val="600"/>
              </a:spcAft>
              <a:buNone/>
              <a:tabLst>
                <a:tab pos="285750" algn="l"/>
                <a:tab pos="457200" algn="l"/>
                <a:tab pos="685800" algn="l"/>
                <a:tab pos="914400" algn="l"/>
                <a:tab pos="1143000" algn="l"/>
                <a:tab pos="1371600" algn="l"/>
                <a:tab pos="1600200" algn="l"/>
                <a:tab pos="1828800" algn="l"/>
                <a:tab pos="2057400" algn="l"/>
              </a:tabLst>
            </a:pPr>
            <a:r>
              <a:rPr lang="en-US" sz="32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2.	Walking in the Footsteps of David: The Piety, Wisdom, and Fame of Solomon (1 Kings 3:1–4:34)</a:t>
            </a:r>
            <a:endParaRPr lang="en-US" sz="3200" b="1" dirty="0">
              <a:solidFill>
                <a:srgbClr val="1E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976312" marR="0" indent="-514350">
              <a:lnSpc>
                <a:spcPct val="100000"/>
              </a:lnSpc>
              <a:spcBef>
                <a:spcPts val="0"/>
              </a:spcBef>
              <a:spcAft>
                <a:spcPts val="600"/>
              </a:spcAft>
              <a:buAutoNum type="alphaLcPeriod"/>
              <a:tabLst>
                <a:tab pos="339725"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Theme Statement (3:1–3)</a:t>
            </a:r>
            <a:endParaRPr lang="en-US" sz="3200" dirty="0">
              <a:solidFill>
                <a:srgbClr val="FFFFCC"/>
              </a:solidFill>
            </a:endParaRPr>
          </a:p>
        </p:txBody>
      </p:sp>
    </p:spTree>
    <p:extLst>
      <p:ext uri="{BB962C8B-B14F-4D97-AF65-F5344CB8AC3E}">
        <p14:creationId xmlns:p14="http://schemas.microsoft.com/office/powerpoint/2010/main" val="1084457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52F08-4356-DE69-F7CD-988B8107E1E0}"/>
              </a:ext>
            </a:extLst>
          </p:cNvPr>
          <p:cNvSpPr>
            <a:spLocks noGrp="1"/>
          </p:cNvSpPr>
          <p:nvPr>
            <p:ph type="title"/>
          </p:nvPr>
        </p:nvSpPr>
        <p:spPr>
          <a:xfrm>
            <a:off x="449580" y="665891"/>
            <a:ext cx="10515600" cy="728569"/>
          </a:xfrm>
        </p:spPr>
        <p:txBody>
          <a:bodyPr/>
          <a:lstStyle/>
          <a:p>
            <a:r>
              <a:rPr lang="en-US" b="1" dirty="0">
                <a:solidFill>
                  <a:srgbClr val="FFFFCC"/>
                </a:solidFill>
                <a:latin typeface="+mn-lt"/>
              </a:rPr>
              <a:t>1 Kings 3:1–3</a:t>
            </a:r>
          </a:p>
        </p:txBody>
      </p:sp>
      <p:sp>
        <p:nvSpPr>
          <p:cNvPr id="3" name="Content Placeholder 2">
            <a:extLst>
              <a:ext uri="{FF2B5EF4-FFF2-40B4-BE49-F238E27FC236}">
                <a16:creationId xmlns:a16="http://schemas.microsoft.com/office/drawing/2014/main" id="{472DE92B-9768-E2C3-DDB3-E4EBFD2B0440}"/>
              </a:ext>
            </a:extLst>
          </p:cNvPr>
          <p:cNvSpPr>
            <a:spLocks noGrp="1"/>
          </p:cNvSpPr>
          <p:nvPr>
            <p:ph idx="1"/>
          </p:nvPr>
        </p:nvSpPr>
        <p:spPr>
          <a:xfrm>
            <a:off x="645459" y="1394460"/>
            <a:ext cx="10883153" cy="5230458"/>
          </a:xfrm>
        </p:spPr>
        <p:txBody>
          <a:bodyPr>
            <a:noAutofit/>
          </a:bodyPr>
          <a:lstStyle/>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Solomon made an alliance with Pharaoh, the king of Egypt, and married one of his daughters. He brought her to live in the City of David until he could finish building his palace and the Temple of YHWH and the wall around the city.</a:t>
            </a:r>
          </a:p>
          <a:p>
            <a:pPr marL="0" indent="0" algn="l" rtl="0">
              <a:lnSpc>
                <a:spcPct val="100000"/>
              </a:lnSpc>
              <a:spcBef>
                <a:spcPts val="0"/>
              </a:spcBef>
              <a:spcAft>
                <a:spcPts val="600"/>
              </a:spcAft>
              <a:buNone/>
            </a:pPr>
            <a:r>
              <a:rPr lang="en-US" sz="3200" b="1" i="0" u="none" strike="noStrike" baseline="30000" dirty="0">
                <a:solidFill>
                  <a:srgbClr val="FFFFCC"/>
                </a:solidFill>
                <a:cs typeface="SBL BibLit" panose="02000000000000000000" pitchFamily="2" charset="-79"/>
              </a:rPr>
              <a:t>2</a:t>
            </a:r>
            <a:r>
              <a:rPr lang="en-US" sz="3200" b="1" i="0" u="none" strike="noStrike" baseline="0" dirty="0">
                <a:solidFill>
                  <a:srgbClr val="FFFFCC"/>
                </a:solidFill>
                <a:cs typeface="SBL BibLit" panose="02000000000000000000" pitchFamily="2" charset="-79"/>
              </a:rPr>
              <a:t> At that time the people of Israel sacrificed their offerings at local places of worship, for a temple honoring the name of YHWH had not yet been built.</a:t>
            </a:r>
          </a:p>
          <a:p>
            <a:pPr marL="0" indent="0" algn="l" rtl="0">
              <a:lnSpc>
                <a:spcPct val="100000"/>
              </a:lnSpc>
              <a:spcBef>
                <a:spcPts val="0"/>
              </a:spcBef>
              <a:spcAft>
                <a:spcPts val="600"/>
              </a:spcAft>
              <a:buNone/>
            </a:pPr>
            <a:r>
              <a:rPr lang="en-US" sz="3200" b="1" i="0" u="none" strike="noStrike" baseline="30000" dirty="0">
                <a:solidFill>
                  <a:srgbClr val="FFFFCC"/>
                </a:solidFill>
                <a:cs typeface="SBL BibLit" panose="02000000000000000000" pitchFamily="2" charset="-79"/>
              </a:rPr>
              <a:t>3</a:t>
            </a:r>
            <a:r>
              <a:rPr lang="en-US" sz="3200" b="1" i="0" u="none" strike="noStrike" baseline="0" dirty="0">
                <a:solidFill>
                  <a:srgbClr val="FFFFCC"/>
                </a:solidFill>
                <a:cs typeface="SBL BibLit" panose="02000000000000000000" pitchFamily="2" charset="-79"/>
              </a:rPr>
              <a:t> Solomon loved YHWH and followed all the decrees of his father, David, except that Solomon, too, offered sacrifices and burned incense at the local places of worship. (NLT, modified)</a:t>
            </a:r>
            <a:endParaRPr lang="en-US" sz="3200" b="1" dirty="0">
              <a:solidFill>
                <a:srgbClr val="FFFFCC"/>
              </a:solidFill>
            </a:endParaRPr>
          </a:p>
        </p:txBody>
      </p:sp>
    </p:spTree>
    <p:extLst>
      <p:ext uri="{BB962C8B-B14F-4D97-AF65-F5344CB8AC3E}">
        <p14:creationId xmlns:p14="http://schemas.microsoft.com/office/powerpoint/2010/main" val="19933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414780" y="1131570"/>
            <a:ext cx="11566688" cy="5552036"/>
          </a:xfrm>
        </p:spPr>
        <p:txBody>
          <a:bodyPr>
            <a:noAutofit/>
          </a:bodyPr>
          <a:lstStyle/>
          <a:p>
            <a:pPr marL="461963" marR="0" indent="-461963">
              <a:lnSpc>
                <a:spcPct val="100000"/>
              </a:lnSpc>
              <a:spcBef>
                <a:spcPts val="0"/>
              </a:spcBef>
              <a:spcAft>
                <a:spcPts val="600"/>
              </a:spcAft>
              <a:buNone/>
              <a:tabLst>
                <a:tab pos="285750" algn="l"/>
                <a:tab pos="457200" algn="l"/>
                <a:tab pos="685800" algn="l"/>
                <a:tab pos="914400" algn="l"/>
                <a:tab pos="1143000" algn="l"/>
                <a:tab pos="1371600" algn="l"/>
                <a:tab pos="1600200" algn="l"/>
                <a:tab pos="1828800" algn="l"/>
                <a:tab pos="2057400" algn="l"/>
              </a:tabLst>
            </a:pPr>
            <a:r>
              <a:rPr lang="en-US" b="1" dirty="0">
                <a:solidFill>
                  <a:srgbClr val="23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2.	Walking in the Footsteps of David: The Piety, Wisdom, and Fame of Solomon (1 Kings 3:1–4:34)</a:t>
            </a:r>
            <a:endParaRPr lang="en-US" b="1" dirty="0">
              <a:solidFill>
                <a:srgbClr val="23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976312" marR="0" indent="-514350">
              <a:lnSpc>
                <a:spcPct val="100000"/>
              </a:lnSpc>
              <a:spcBef>
                <a:spcPts val="0"/>
              </a:spcBef>
              <a:spcAft>
                <a:spcPts val="600"/>
              </a:spcAft>
              <a:buAutoNum type="alphaLcPeriod"/>
              <a:tabLst>
                <a:tab pos="339725"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Theme Statement (3:1–3)</a:t>
            </a:r>
          </a:p>
          <a:p>
            <a:pPr marL="976312" marR="0" indent="-514350">
              <a:lnSpc>
                <a:spcPct val="100000"/>
              </a:lnSpc>
              <a:spcBef>
                <a:spcPts val="0"/>
              </a:spcBef>
              <a:spcAft>
                <a:spcPts val="600"/>
              </a:spcAft>
              <a:buAutoNum type="alphaLcPeriod"/>
              <a:tabLst>
                <a:tab pos="339725"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Inaugural Appearance of YHWH to Solomon (3:4–15)</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601788" marR="0" indent="-630238">
              <a:lnSpc>
                <a:spcPct val="100000"/>
              </a:lnSpc>
              <a:spcBef>
                <a:spcPts val="0"/>
              </a:spcBef>
              <a:spcAft>
                <a:spcPts val="600"/>
              </a:spcAft>
              <a:buNone/>
              <a:tabLst>
                <a:tab pos="112713" algn="l"/>
                <a:tab pos="457200" algn="l"/>
                <a:tab pos="685800" algn="l"/>
                <a:tab pos="914400" algn="l"/>
                <a:tab pos="1941513"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The Context (3:4–5)</a:t>
            </a:r>
          </a:p>
          <a:p>
            <a:pPr marL="1601788" marR="0" indent="-630238">
              <a:lnSpc>
                <a:spcPct val="100000"/>
              </a:lnSpc>
              <a:spcBef>
                <a:spcPts val="0"/>
              </a:spcBef>
              <a:spcAft>
                <a:spcPts val="600"/>
              </a:spcAft>
              <a:buNone/>
              <a:tabLst>
                <a:tab pos="112713" algn="l"/>
                <a:tab pos="457200" algn="l"/>
                <a:tab pos="685800" algn="l"/>
                <a:tab pos="914400" algn="l"/>
                <a:tab pos="1941513"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Solomon’s Prayer of Response (3:6–9)</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601788" marR="0" indent="-630238">
              <a:lnSpc>
                <a:spcPct val="100000"/>
              </a:lnSpc>
              <a:spcBef>
                <a:spcPts val="0"/>
              </a:spcBef>
              <a:spcAft>
                <a:spcPts val="600"/>
              </a:spcAft>
              <a:buNone/>
              <a:tabLst>
                <a:tab pos="112713" algn="l"/>
                <a:tab pos="457200" algn="l"/>
                <a:tab pos="685800" algn="l"/>
                <a:tab pos="914400" algn="l"/>
                <a:tab pos="1941513"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(3)	YHWH’s Answer )3:10–15)</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71550" marR="0" indent="-509588">
              <a:lnSpc>
                <a:spcPct val="100000"/>
              </a:lnSpc>
              <a:spcBef>
                <a:spcPts val="0"/>
              </a:spcBef>
              <a:spcAft>
                <a:spcPts val="600"/>
              </a:spcAft>
              <a:buNone/>
              <a:tabLst>
                <a:tab pos="5715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Solomon’s Remarkable Wisdom, Power, and Fame (3:16–4:34)</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601788" marR="0" indent="-630238">
              <a:lnSpc>
                <a:spcPct val="100000"/>
              </a:lnSpc>
              <a:spcBef>
                <a:spcPts val="0"/>
              </a:spcBef>
              <a:spcAft>
                <a:spcPts val="600"/>
              </a:spcAft>
              <a:buAutoNum type="arabicParenBoth" startAt="3"/>
              <a:tabLst>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National Benefits and Resources of Solomon’s Rule (4:20–28)</a:t>
            </a:r>
            <a:endParaRPr lang="en-US"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601788" marR="0" indent="-630238">
              <a:lnSpc>
                <a:spcPct val="100000"/>
              </a:lnSpc>
              <a:spcBef>
                <a:spcPts val="0"/>
              </a:spcBef>
              <a:spcAft>
                <a:spcPts val="600"/>
              </a:spcAft>
              <a:buAutoNum type="arabicParenBoth" startAt="3"/>
              <a:tabLst>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International Fame of Solomon’s Intellectual Wisdom (4:29–34)</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endParaRPr lang="en-US" sz="3200" dirty="0">
              <a:solidFill>
                <a:srgbClr val="FFFFCC"/>
              </a:solidFill>
            </a:endParaRPr>
          </a:p>
        </p:txBody>
      </p:sp>
    </p:spTree>
    <p:extLst>
      <p:ext uri="{BB962C8B-B14F-4D97-AF65-F5344CB8AC3E}">
        <p14:creationId xmlns:p14="http://schemas.microsoft.com/office/powerpoint/2010/main" val="1057086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565607" y="800099"/>
            <a:ext cx="11048215" cy="5751529"/>
          </a:xfrm>
        </p:spPr>
        <p:txBody>
          <a:bodyPr>
            <a:normAutofit/>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Observations on the Chart:</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It appears that the important affairs of state were carefully chronicled, probably by an official secretary of the court (</a:t>
            </a:r>
            <a:r>
              <a:rPr lang="en-US" sz="34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sēfer</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This office was introduced already by David (</a:t>
            </a:r>
            <a:r>
              <a:rPr lang="en-US" sz="34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Seraiah</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2 Sam 8:17 = 20:25 = 1 Chron 18:16); Solomon had two secretaries, one of whom was an Egyptian (</a:t>
            </a:r>
            <a:r>
              <a:rPr lang="en-US" sz="34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Elihoreph</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other native Israelite (</a:t>
            </a:r>
            <a:r>
              <a:rPr lang="en-US" sz="34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Ahijah</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Kgs 4:3); Hezekiah had Shebna (2 Kgs 19:2 = Isa 37:2). In Jeremiah’s time, the scribe </a:t>
            </a:r>
            <a:r>
              <a:rPr lang="en-US" sz="34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Shaphan</a:t>
            </a: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was the leader of a very prominent household (cf. Jer 36:10–12). </a:t>
            </a:r>
            <a:endParaRPr lang="en-US" dirty="0"/>
          </a:p>
        </p:txBody>
      </p:sp>
    </p:spTree>
    <p:extLst>
      <p:ext uri="{BB962C8B-B14F-4D97-AF65-F5344CB8AC3E}">
        <p14:creationId xmlns:p14="http://schemas.microsoft.com/office/powerpoint/2010/main" val="7346927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612742" y="1097279"/>
            <a:ext cx="10963373" cy="5586325"/>
          </a:xfrm>
        </p:spPr>
        <p:txBody>
          <a:bodyPr>
            <a:noAutofit/>
          </a:bodyPr>
          <a:lstStyle/>
          <a:p>
            <a:pPr marL="461963" marR="0" indent="-461963">
              <a:lnSpc>
                <a:spcPct val="100000"/>
              </a:lnSpc>
              <a:spcBef>
                <a:spcPts val="0"/>
              </a:spcBef>
              <a:spcAft>
                <a:spcPts val="1200"/>
              </a:spcAft>
              <a:buNone/>
              <a:tabLst>
                <a:tab pos="112713" algn="l"/>
                <a:tab pos="461963" algn="l"/>
                <a:tab pos="685800" algn="l"/>
                <a:tab pos="914400" algn="l"/>
                <a:tab pos="1143000" algn="l"/>
                <a:tab pos="1371600" algn="l"/>
                <a:tab pos="1600200" algn="l"/>
                <a:tab pos="1828800" algn="l"/>
                <a:tab pos="2057400" algn="l"/>
              </a:tabLst>
            </a:pPr>
            <a:r>
              <a:rPr lang="en-US" sz="34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3.	Completing the Theological Vision of David: Construction of the Temple for YHWH (1 Kings 5:1–9:9)</a:t>
            </a:r>
            <a:endParaRPr lang="en-US" sz="3400" b="1" dirty="0">
              <a:solidFill>
                <a:srgbClr val="1E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914400" marR="0" indent="-452438">
              <a:lnSpc>
                <a:spcPct val="100000"/>
              </a:lnSpc>
              <a:spcBef>
                <a:spcPts val="0"/>
              </a:spcBef>
              <a:spcAft>
                <a:spcPts val="1200"/>
              </a:spcAft>
              <a:buNone/>
              <a:tabLst>
                <a:tab pos="227013" algn="l"/>
                <a:tab pos="2286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Preparation for the Construction of the Temple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5:1–18</a:t>
            </a: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452438">
              <a:lnSpc>
                <a:spcPct val="100000"/>
              </a:lnSpc>
              <a:spcBef>
                <a:spcPts val="0"/>
              </a:spcBef>
              <a:spcAft>
                <a:spcPts val="1200"/>
              </a:spcAft>
              <a:buNone/>
              <a:tabLst>
                <a:tab pos="227013" algn="l"/>
                <a:tab pos="2286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Physical Appearance of the Temple (6:1–38)</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452438">
              <a:lnSpc>
                <a:spcPct val="100000"/>
              </a:lnSpc>
              <a:spcBef>
                <a:spcPts val="0"/>
              </a:spcBef>
              <a:spcAft>
                <a:spcPts val="1200"/>
              </a:spcAft>
              <a:buNone/>
              <a:tabLst>
                <a:tab pos="227013" algn="l"/>
                <a:tab pos="2286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Interlude: Completing the Vision of Solomon: Construction of the Royal Palace (7:1–12)</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452438">
              <a:lnSpc>
                <a:spcPct val="100000"/>
              </a:lnSpc>
              <a:spcBef>
                <a:spcPts val="0"/>
              </a:spcBef>
              <a:spcAft>
                <a:spcPts val="1200"/>
              </a:spcAft>
              <a:buNone/>
              <a:tabLst>
                <a:tab pos="227013" algn="l"/>
                <a:tab pos="2286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d.	The Manufacture of Auxiliary Temple Structures and Furnishings (7:13–51)</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452438">
              <a:lnSpc>
                <a:spcPct val="100000"/>
              </a:lnSpc>
              <a:spcBef>
                <a:spcPts val="0"/>
              </a:spcBef>
              <a:spcAft>
                <a:spcPts val="1200"/>
              </a:spcAft>
              <a:buNone/>
              <a:tabLst>
                <a:tab pos="227013" algn="l"/>
                <a:tab pos="2286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e.	The Consecration of the Temple (8:1–66)</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1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endParaRPr lang="en-US" sz="1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927813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414780" y="902970"/>
            <a:ext cx="11566688" cy="5780635"/>
          </a:xfrm>
        </p:spPr>
        <p:txBody>
          <a:bodyPr>
            <a:no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e.	The Consecration of the Temple (8:1–66)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Arrival of YHWH, the Divine King (8:1–13)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Solomon’s Opening Blessing of the People and YHWH (</a:t>
            </a:r>
            <a:r>
              <a:rPr lang="en-US" sz="2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8:14–21</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(3)	Solomon’s Prayer of Dedication (8:22–54)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1413" marR="0" indent="-1141413">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(4)	Solomon’s Concluding Blessing of the People and YHWH (8:55–61)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(5)	The Concluding Sacrificial Festivities (8:62–66)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f.		The Second Appearance of YHWH to Solomon (9:1–9)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Context of His Appearance (9:1–3)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His Promise and Warning Concerning the Temple (9:4–9)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endParaRPr lang="en-US" sz="1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847337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414780" y="1451609"/>
            <a:ext cx="11180189" cy="5231995"/>
          </a:xfrm>
        </p:spPr>
        <p:txBody>
          <a:bodyPr>
            <a:noAutofit/>
          </a:bodyPr>
          <a:lstStyle/>
          <a:p>
            <a:pPr marL="461963" marR="0" indent="-461963">
              <a:lnSpc>
                <a:spcPct val="100000"/>
              </a:lnSpc>
              <a:spcBef>
                <a:spcPts val="0"/>
              </a:spcBef>
              <a:spcAft>
                <a:spcPts val="600"/>
              </a:spcAft>
              <a:buNone/>
              <a:tabLst>
                <a:tab pos="228600" algn="l"/>
                <a:tab pos="461963" algn="l"/>
                <a:tab pos="685800" algn="l"/>
                <a:tab pos="914400" algn="l"/>
                <a:tab pos="1143000" algn="l"/>
                <a:tab pos="1371600" algn="l"/>
                <a:tab pos="1600200" algn="l"/>
                <a:tab pos="1828800" algn="l"/>
                <a:tab pos="2057400" algn="l"/>
              </a:tabLst>
            </a:pPr>
            <a:r>
              <a:rPr lang="en-US" sz="32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4.	Fulfilling the Royal Mandate of David (1 Kings 9:10–10:29)</a:t>
            </a:r>
            <a:endParaRPr lang="en-US" sz="3200" b="1" dirty="0">
              <a:solidFill>
                <a:srgbClr val="1E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976312" marR="0" indent="-514350">
              <a:lnSpc>
                <a:spcPct val="100000"/>
              </a:lnSpc>
              <a:spcBef>
                <a:spcPts val="0"/>
              </a:spcBef>
              <a:spcAft>
                <a:spcPts val="600"/>
              </a:spcAft>
              <a:buAutoNum type="alphaLcPeriod"/>
              <a:tabLst>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Solomon’s Remarkable Political and Administrative Achievements (9:10–28)</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976312" marR="0" indent="-514350">
              <a:lnSpc>
                <a:spcPct val="100000"/>
              </a:lnSpc>
              <a:spcBef>
                <a:spcPts val="0"/>
              </a:spcBef>
              <a:spcAft>
                <a:spcPts val="600"/>
              </a:spcAft>
              <a:buAutoNum type="alphaLcPeriod"/>
              <a:tabLst>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Solomon’s World-Wide Fame (10:1–29)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61963" algn="l"/>
                <a:tab pos="685800" algn="l"/>
                <a:tab pos="914400" algn="l"/>
                <a:tab pos="1143000" algn="l"/>
                <a:tab pos="1371600" algn="l"/>
                <a:tab pos="1600200" algn="l"/>
                <a:tab pos="1828800" algn="l"/>
                <a:tab pos="2057400" algn="l"/>
              </a:tabLst>
            </a:pPr>
            <a:r>
              <a:rPr lang="en-US" sz="32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5.	Abandoning the Way of David: The Impiety and Folly of Solomon (1 Kings 11:1–40 cf. 9:4–5)</a:t>
            </a:r>
            <a:endParaRPr lang="en-US" sz="3200" b="1" dirty="0">
              <a:solidFill>
                <a:srgbClr val="1E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61963"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Solomon’s Sponsorship of Idolatry (11:1–8)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61963"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YHWH’s Response to Solomon’s Idolatry (11:9–40)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61963" algn="l"/>
                <a:tab pos="685800" algn="l"/>
                <a:tab pos="914400" algn="l"/>
                <a:tab pos="1143000" algn="l"/>
                <a:tab pos="1371600" algn="l"/>
                <a:tab pos="1600200" algn="l"/>
                <a:tab pos="1828800" algn="l"/>
                <a:tab pos="2057400" algn="l"/>
              </a:tabLst>
            </a:pPr>
            <a:r>
              <a:rPr lang="en-US" sz="32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6.	Narrative Epilogue: The Death of Solomon (1 Kings 11:41–43)</a:t>
            </a:r>
            <a:endParaRPr lang="en-US" sz="3200" b="1" dirty="0">
              <a:solidFill>
                <a:srgbClr val="1E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706991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641023" y="895545"/>
            <a:ext cx="11048214" cy="5788059"/>
          </a:xfrm>
        </p:spPr>
        <p:txBody>
          <a:bodyPr>
            <a:noAutofit/>
          </a:bodyPr>
          <a:lstStyle/>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7.	The Division of Solomon’s Kingdom (1 Kings 12:1–14:31)</a:t>
            </a:r>
            <a:endParaRPr lang="en-US" sz="3200" b="1" dirty="0">
              <a:solidFill>
                <a:srgbClr val="1E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		a.	The Folly of Rehoboam (12:1–24)</a:t>
            </a:r>
            <a:endParaRPr lang="en-US" sz="3200" b="1" dirty="0">
              <a:solidFill>
                <a:srgbClr val="1E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Demonstration of Rehoboam’s Folly (12:1–15)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Israel’s Response to Rehoboam’s Folly (12:16–20)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(3)	Rehoboam’s Reaction to Israel’s Response (12:21)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(4)	YHWH’s Message for Rehoboam (12:22–24)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389984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641023" y="937259"/>
            <a:ext cx="11048214" cy="5746345"/>
          </a:xfrm>
        </p:spPr>
        <p:txBody>
          <a:bodyPr>
            <a:noAutofit/>
          </a:bodyPr>
          <a:lstStyle/>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r>
              <a:rPr lang="en-US" sz="32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	</a:t>
            </a:r>
            <a:r>
              <a:rPr lang="en-US"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b.	The Evil of Jeroboam (12:25–13:34)</a:t>
            </a:r>
            <a:endParaRPr lang="en-US" b="1" dirty="0">
              <a:solidFill>
                <a:srgbClr val="1E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Jeroboam’s Inaugural Evil (12:25–33)</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YHWH’s Response to Jeroboam’s Evil: Phase 1 (13:1–34)</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290763" marR="0" indent="-2290763">
              <a:lnSpc>
                <a:spcPct val="100000"/>
              </a:lnSpc>
              <a:spcBef>
                <a:spcPts val="0"/>
              </a:spcBef>
              <a:spcAft>
                <a:spcPts val="600"/>
              </a:spcAft>
              <a:buNone/>
              <a:tabLst>
                <a:tab pos="227013" algn="l"/>
                <a:tab pos="228600" algn="l"/>
                <a:tab pos="685800" algn="l"/>
                <a:tab pos="914400" algn="l"/>
                <a:tab pos="1143000" algn="l"/>
                <a:tab pos="1371600" algn="l"/>
                <a:tab pos="1601788"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Verbal Response: An Oracle by a Man of God from Judah (13:1–10)</a:t>
            </a:r>
            <a:endParaRPr lang="en-US"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2290763" marR="0" indent="-2290763">
              <a:lnSpc>
                <a:spcPct val="100000"/>
              </a:lnSpc>
              <a:spcBef>
                <a:spcPts val="0"/>
              </a:spcBef>
              <a:spcAft>
                <a:spcPts val="600"/>
              </a:spcAft>
              <a:buNone/>
              <a:tabLst>
                <a:tab pos="227013" algn="l"/>
                <a:tab pos="228600" algn="l"/>
                <a:tab pos="685800" algn="l"/>
                <a:tab pos="914400" algn="l"/>
                <a:tab pos="1143000" algn="l"/>
                <a:tab pos="1371600" algn="l"/>
                <a:tab pos="1601788"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Symbolic Response: The Sin and Death of the Man of God from Judah (13: 11–32)</a:t>
            </a:r>
            <a:endParaRPr lang="en-US" b="1" dirty="0">
              <a:solidFill>
                <a:srgbClr val="FFFFCC"/>
              </a:solidFill>
              <a:latin typeface="Calibri" panose="020F0502020204030204" pitchFamily="34" charset="0"/>
              <a:ea typeface="Calibri" panose="020F0502020204030204" pitchFamily="34" charset="0"/>
              <a:cs typeface="Calibri" panose="020F0502020204030204" pitchFamily="34" charset="0"/>
            </a:endParaRPr>
          </a:p>
          <a:p>
            <a:pPr marL="2290763" marR="0" indent="-2290763">
              <a:lnSpc>
                <a:spcPct val="100000"/>
              </a:lnSpc>
              <a:spcBef>
                <a:spcPts val="0"/>
              </a:spcBef>
              <a:spcAft>
                <a:spcPts val="600"/>
              </a:spcAft>
              <a:buNone/>
              <a:tabLst>
                <a:tab pos="227013" algn="l"/>
                <a:tab pos="228600" algn="l"/>
                <a:tab pos="685800" algn="l"/>
                <a:tab pos="914400" algn="l"/>
                <a:tab pos="1143000" algn="l"/>
                <a:tab pos="1371600" algn="l"/>
                <a:tab pos="1601788"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(c)		Jeroboam’s Persistence in Evil (13:33–34)</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c.	God’s Verdict on the Divided Trunk (14:1–31)</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Verdict on Jeroboam (14:1–20)</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The Verdict on Rehoboam (14:21–31)</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61963" algn="l"/>
                <a:tab pos="685800" algn="l"/>
                <a:tab pos="914400" algn="l"/>
                <a:tab pos="1143000" algn="l"/>
                <a:tab pos="1371600" algn="l"/>
                <a:tab pos="1600200" algn="l"/>
                <a:tab pos="1828800" algn="l"/>
                <a:tab pos="20574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314862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B0738-4C26-C52B-1636-A54A97959F97}"/>
              </a:ext>
            </a:extLst>
          </p:cNvPr>
          <p:cNvSpPr>
            <a:spLocks noGrp="1"/>
          </p:cNvSpPr>
          <p:nvPr>
            <p:ph type="title"/>
          </p:nvPr>
        </p:nvSpPr>
        <p:spPr>
          <a:xfrm>
            <a:off x="838200" y="823276"/>
            <a:ext cx="10515600" cy="1325563"/>
          </a:xfrm>
        </p:spPr>
        <p:txBody>
          <a:bodyPr>
            <a:normAutofit/>
          </a:bodyPr>
          <a:lstStyle/>
          <a:p>
            <a:pPr marL="574675" indent="-574675"/>
            <a:r>
              <a:rPr lang="en-US" sz="3400" b="1" dirty="0">
                <a:solidFill>
                  <a:srgbClr val="1E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B.	Rotting in the Branches, Part I: The House of Omri and the Ministry of Elijah (1 Kings 15:1–2 Kings 1:18)</a:t>
            </a:r>
            <a:endParaRPr lang="en-US" sz="3400" dirty="0">
              <a:solidFill>
                <a:srgbClr val="1E0000"/>
              </a:solidFill>
              <a:highlight>
                <a:srgbClr val="00FFFF"/>
              </a:highlight>
            </a:endParaRPr>
          </a:p>
        </p:txBody>
      </p:sp>
      <p:sp>
        <p:nvSpPr>
          <p:cNvPr id="3" name="Content Placeholder 2">
            <a:extLst>
              <a:ext uri="{FF2B5EF4-FFF2-40B4-BE49-F238E27FC236}">
                <a16:creationId xmlns:a16="http://schemas.microsoft.com/office/drawing/2014/main" id="{9EFD83A8-34CF-DF22-4E4B-6F91EA3C20A0}"/>
              </a:ext>
            </a:extLst>
          </p:cNvPr>
          <p:cNvSpPr>
            <a:spLocks noGrp="1"/>
          </p:cNvSpPr>
          <p:nvPr>
            <p:ph idx="1"/>
          </p:nvPr>
        </p:nvSpPr>
        <p:spPr>
          <a:xfrm>
            <a:off x="838199" y="2148839"/>
            <a:ext cx="10662501" cy="4344035"/>
          </a:xfrm>
        </p:spPr>
        <p:txBody>
          <a:bodyPr>
            <a:normAutofit fontScale="92500" lnSpcReduction="10000"/>
          </a:bodyPr>
          <a:lstStyle/>
          <a:p>
            <a:pPr marL="461963" indent="-461963">
              <a:lnSpc>
                <a:spcPct val="110000"/>
              </a:lnSpc>
              <a:spcBef>
                <a:spcPts val="0"/>
              </a:spcBef>
              <a:spcAft>
                <a:spcPts val="600"/>
              </a:spcAft>
              <a:buNone/>
            </a:pPr>
            <a:r>
              <a:rPr lang="en-US" sz="32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1.	Background to the Rise of the House of Omri: Early Conflict between Judah and Israel (1 Kings 15:1–16:7)</a:t>
            </a:r>
            <a:endParaRPr lang="en-US" sz="3200" b="1" dirty="0">
              <a:solidFill>
                <a:srgbClr val="1E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0" marR="0" indent="0">
              <a:lnSpc>
                <a:spcPct val="11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Judean Perspective (15:1–24)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1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Reign of </a:t>
            </a:r>
            <a:r>
              <a:rPr lang="en-US" sz="32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Abijam</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of Judah (15:1–8)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1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The Reign of Asa of Judah (15:9–24)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1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The Northern Israelite Perspective (15:25–16:7)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1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Reign of Nadab of Israel (15:25–31)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1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The Reign of </a:t>
            </a:r>
            <a:r>
              <a:rPr lang="en-US" sz="32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Baasha</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of Israel (15:32–16:7)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228919843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641022" y="880109"/>
            <a:ext cx="11312166" cy="5803495"/>
          </a:xfrm>
        </p:spPr>
        <p:txBody>
          <a:bodyPr>
            <a:noAutofit/>
          </a:bodyPr>
          <a:lstStyle/>
          <a:p>
            <a:pPr marL="0" marR="0" indent="0">
              <a:lnSpc>
                <a:spcPct val="107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2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2.	The Emergence of the House of Omri in Israel (</a:t>
            </a:r>
            <a:r>
              <a:rPr lang="en-US"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1 Kings 16:8–28</a:t>
            </a:r>
            <a:r>
              <a:rPr lang="en-US" sz="32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a:t>
            </a:r>
            <a:endParaRPr lang="en-US" sz="3200" b="1" dirty="0">
              <a:solidFill>
                <a:srgbClr val="1E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457200" algn="l"/>
                <a:tab pos="685800" algn="l"/>
                <a:tab pos="1027113"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Struggle for the Throne of Israel: </a:t>
            </a:r>
            <a:r>
              <a:rPr lang="en-US" sz="32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Elah</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and </a:t>
            </a:r>
            <a:r>
              <a:rPr lang="en-US" sz="32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Zimri</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r>
              <a:rPr lang="en-US" sz="2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16:8–22</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457200" algn="l"/>
                <a:tab pos="685800" algn="l"/>
                <a:tab pos="1027113"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Arial" panose="020B0604020202020204" pitchFamily="34" charset="0"/>
                <a:cs typeface="Calibri" panose="020F050202020403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Reign of Omri (16:23–28)</a:t>
            </a:r>
          </a:p>
          <a:p>
            <a:pPr marL="0" marR="0" indent="0">
              <a:lnSpc>
                <a:spcPct val="107000"/>
              </a:lnSpc>
              <a:spcBef>
                <a:spcPts val="0"/>
              </a:spcBef>
              <a:spcAft>
                <a:spcPts val="0"/>
              </a:spcAft>
              <a:buNone/>
              <a:tabLst>
                <a:tab pos="457200" algn="l"/>
                <a:tab pos="685800" algn="l"/>
                <a:tab pos="914400" algn="l"/>
                <a:tab pos="1143000" algn="l"/>
                <a:tab pos="1371600" algn="l"/>
                <a:tab pos="1600200" algn="l"/>
                <a:tab pos="1828800" algn="l"/>
                <a:tab pos="2057400" algn="l"/>
              </a:tabLst>
            </a:pPr>
            <a:r>
              <a:rPr lang="en-US" sz="3200" b="1" dirty="0">
                <a:solidFill>
                  <a:srgbClr val="1E0000"/>
                </a:solidFill>
                <a:highlight>
                  <a:srgbClr val="00FF00"/>
                </a:highlight>
                <a:latin typeface="Calibri" panose="020F0502020204030204" pitchFamily="34" charset="0"/>
                <a:ea typeface="Calibri" panose="020F0502020204030204" pitchFamily="34" charset="0"/>
                <a:cs typeface="Calibri" panose="020F0502020204030204" pitchFamily="34" charset="0"/>
              </a:rPr>
              <a:t>3.	</a:t>
            </a:r>
            <a:r>
              <a:rPr lang="en-US" sz="32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The Conflict between YHWH and Baal for the Soul of Israel</a:t>
            </a:r>
          </a:p>
          <a:p>
            <a:pPr marR="0" indent="0">
              <a:lnSpc>
                <a:spcPct val="107000"/>
              </a:lnSpc>
              <a:spcBef>
                <a:spcPts val="0"/>
              </a:spcBef>
              <a:spcAft>
                <a:spcPts val="600"/>
              </a:spcAft>
              <a:buNone/>
              <a:tabLst>
                <a:tab pos="228600" algn="l"/>
                <a:tab pos="514350" algn="l"/>
                <a:tab pos="685800" algn="l"/>
                <a:tab pos="744538" algn="l"/>
                <a:tab pos="1027113" algn="l"/>
                <a:tab pos="1141413" algn="l"/>
                <a:tab pos="1371600" algn="l"/>
                <a:tab pos="1600200" algn="l"/>
                <a:tab pos="1828800" algn="l"/>
                <a:tab pos="2057400" algn="l"/>
              </a:tabLst>
            </a:pPr>
            <a:r>
              <a:rPr lang="en-US" sz="3200" b="1" dirty="0">
                <a:solidFill>
                  <a:srgbClr val="1E0000"/>
                </a:solidFill>
                <a:highlight>
                  <a:srgbClr val="00FF00"/>
                </a:highlight>
                <a:latin typeface="Calibri" panose="020F0502020204030204" pitchFamily="34" charset="0"/>
                <a:ea typeface="Calibri" panose="020F0502020204030204" pitchFamily="34" charset="0"/>
                <a:cs typeface="Calibri" panose="020F0502020204030204" pitchFamily="34" charset="0"/>
              </a:rPr>
              <a:t>	</a:t>
            </a:r>
            <a:r>
              <a:rPr lang="en-US" sz="32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Part I: The Idolatrous Reign of Ahab (1 Kings 16:29–19:21</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Dimensions of Ahab’s Idolatrous Ways (16:29–34)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514350" algn="l"/>
                <a:tab pos="685800" algn="l"/>
                <a:tab pos="744538" algn="l"/>
                <a:tab pos="1027113" algn="l"/>
                <a:tab pos="1141413"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YHWH’s Response to Ahab’s Evil (17:1–19:21)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514350" algn="l"/>
                <a:tab pos="685800" algn="l"/>
                <a:tab pos="914400" algn="l"/>
                <a:tab pos="1027113"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Elijah’s Indirect Challenge to Baalism: The Drought (</a:t>
            </a:r>
            <a:r>
              <a:rPr lang="en-US" sz="1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17:1–24</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601788" marR="0" indent="-1601788">
              <a:lnSpc>
                <a:spcPct val="107000"/>
              </a:lnSpc>
              <a:spcBef>
                <a:spcPts val="0"/>
              </a:spcBef>
              <a:spcAft>
                <a:spcPts val="0"/>
              </a:spcAft>
              <a:buNone/>
              <a:tabLst>
                <a:tab pos="228600" algn="l"/>
                <a:tab pos="514350" algn="l"/>
                <a:tab pos="685800" algn="l"/>
                <a:tab pos="914400" algn="l"/>
                <a:tab pos="1027113" algn="l"/>
                <a:tab pos="1371600" algn="l"/>
                <a:tab pos="177165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The Direct Challenge: The Contest on Mount Carmel between The Prophet of YHWH and the Prophets of Baal (18:1–46)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374447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240030" y="1005839"/>
            <a:ext cx="12193218" cy="5677765"/>
          </a:xfrm>
        </p:spPr>
        <p:txBody>
          <a:bodyPr>
            <a:noAutofit/>
          </a:bodyPr>
          <a:lstStyle/>
          <a:p>
            <a:pPr marL="1601788" marR="0" indent="-1601788">
              <a:lnSpc>
                <a:spcPct val="100000"/>
              </a:lnSpc>
              <a:spcBef>
                <a:spcPts val="0"/>
              </a:spcBef>
              <a:spcAft>
                <a:spcPts val="1200"/>
              </a:spcAft>
              <a:buNone/>
              <a:tabLst>
                <a:tab pos="228600" algn="l"/>
                <a:tab pos="514350" algn="l"/>
                <a:tab pos="685800" algn="l"/>
                <a:tab pos="914400" algn="l"/>
                <a:tab pos="1371600" algn="l"/>
                <a:tab pos="177165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The Direct Challenge: The Contest on Mount Carmel between The Prophet of YHWH and the Prophets of Baal (18:1–46)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601788" marR="0" indent="0">
              <a:lnSpc>
                <a:spcPct val="100000"/>
              </a:lnSpc>
              <a:spcBef>
                <a:spcPts val="0"/>
              </a:spcBef>
              <a:spcAft>
                <a:spcPts val="1200"/>
              </a:spcAft>
              <a:buNone/>
              <a:tabLst>
                <a:tab pos="228600" algn="l"/>
                <a:tab pos="51435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Background to the Contest (18:1–16)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601788" marR="0" indent="0">
              <a:lnSpc>
                <a:spcPct val="100000"/>
              </a:lnSpc>
              <a:spcBef>
                <a:spcPts val="0"/>
              </a:spcBef>
              <a:spcAft>
                <a:spcPts val="1200"/>
              </a:spcAft>
              <a:buNone/>
              <a:tabLst>
                <a:tab pos="228600" algn="l"/>
                <a:tab pos="514350" algn="l"/>
                <a:tab pos="685800" algn="l"/>
                <a:tab pos="914400" algn="l"/>
                <a:tab pos="1143000" algn="l"/>
                <a:tab pos="1371600" algn="l"/>
                <a:tab pos="1600200" algn="l"/>
                <a:tab pos="1828800" algn="l"/>
                <a:tab pos="22907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Nature of the Contest (18:17–25)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601788" marR="0" indent="0">
              <a:lnSpc>
                <a:spcPct val="100000"/>
              </a:lnSpc>
              <a:spcBef>
                <a:spcPts val="0"/>
              </a:spcBef>
              <a:spcAft>
                <a:spcPts val="1200"/>
              </a:spcAft>
              <a:buNone/>
              <a:tabLst>
                <a:tab pos="228600" algn="l"/>
                <a:tab pos="514350" algn="l"/>
                <a:tab pos="685800" algn="l"/>
                <a:tab pos="914400" algn="l"/>
                <a:tab pos="1143000" algn="l"/>
                <a:tab pos="1371600" algn="l"/>
                <a:tab pos="1600200" algn="l"/>
                <a:tab pos="1828800" algn="l"/>
                <a:tab pos="22907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The </a:t>
            </a:r>
            <a:r>
              <a:rPr lang="en-US" sz="32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Baalists</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Failed Performance Effort in the 				Contest (18:26–29)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601788" marR="0" indent="0">
              <a:lnSpc>
                <a:spcPct val="100000"/>
              </a:lnSpc>
              <a:spcBef>
                <a:spcPts val="0"/>
              </a:spcBef>
              <a:spcAft>
                <a:spcPts val="1200"/>
              </a:spcAft>
              <a:buNone/>
              <a:tabLst>
                <a:tab pos="228600" algn="l"/>
                <a:tab pos="514350" algn="l"/>
                <a:tab pos="685800" algn="l"/>
                <a:tab pos="914400" algn="l"/>
                <a:tab pos="1143000" algn="l"/>
                <a:tab pos="1371600" algn="l"/>
                <a:tab pos="1600200" algn="l"/>
                <a:tab pos="1828800" algn="l"/>
                <a:tab pos="22907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(d)	Elijah’s Triumph in the Contest (18:30–40)</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601788" marR="0" indent="0">
              <a:lnSpc>
                <a:spcPct val="100000"/>
              </a:lnSpc>
              <a:spcBef>
                <a:spcPts val="0"/>
              </a:spcBef>
              <a:spcAft>
                <a:spcPts val="1200"/>
              </a:spcAft>
              <a:buNone/>
              <a:tabLst>
                <a:tab pos="228600" algn="l"/>
                <a:tab pos="514350" algn="l"/>
                <a:tab pos="685800" algn="l"/>
                <a:tab pos="914400" algn="l"/>
                <a:tab pos="1143000" algn="l"/>
                <a:tab pos="1371600" algn="l"/>
                <a:tab pos="1600200" algn="l"/>
                <a:tab pos="1828800" algn="l"/>
                <a:tab pos="2290763"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(e)	The Outcome of the Contest (18:41–46)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51435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(3)	Elijah’s Rejuvenation (19:1–21)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61963" algn="l"/>
                <a:tab pos="685800" algn="l"/>
                <a:tab pos="914400" algn="l"/>
                <a:tab pos="1143000" algn="l"/>
                <a:tab pos="1371600" algn="l"/>
                <a:tab pos="1600200" algn="l"/>
                <a:tab pos="1828800" algn="l"/>
                <a:tab pos="20574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6013241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583872" y="1035770"/>
            <a:ext cx="11312166" cy="6447935"/>
          </a:xfrm>
        </p:spPr>
        <p:txBody>
          <a:bodyPr>
            <a:noAutofit/>
          </a:bodyPr>
          <a:lstStyle/>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4.	The Demise of Ahab and His World (1 Kings 20:1–2 Kings 1:18)</a:t>
            </a:r>
            <a:endParaRPr lang="en-US" b="1" dirty="0">
              <a:solidFill>
                <a:srgbClr val="1E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Death of Ahab (20:1–22:40)</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R="0" indent="0">
              <a:lnSpc>
                <a:spcPct val="107000"/>
              </a:lnSpc>
              <a:spcBef>
                <a:spcPts val="0"/>
              </a:spcBef>
              <a:spcAft>
                <a:spcPts val="0"/>
              </a:spcAft>
              <a:buNone/>
              <a:tabLst>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Preliminary Battles with the Arameans as Premonitions 						of Ahab’s Demise (20:1–43)</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457200" algn="l"/>
                <a:tab pos="514350" algn="l"/>
                <a:tab pos="685800" algn="l"/>
                <a:tab pos="914400" algn="l"/>
                <a:tab pos="1143000" algn="l"/>
                <a:tab pos="1371600" algn="l"/>
                <a:tab pos="1600200" algn="l"/>
                <a:tab pos="1828800" algn="l"/>
                <a:tab pos="2057400" algn="l"/>
                <a:tab pos="2290763"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Battle for Samaria (20:1–25)</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R="0" indent="0">
              <a:lnSpc>
                <a:spcPct val="107000"/>
              </a:lnSpc>
              <a:spcBef>
                <a:spcPts val="0"/>
              </a:spcBef>
              <a:spcAft>
                <a:spcPts val="0"/>
              </a:spcAft>
              <a:buNone/>
              <a:tabLst>
                <a:tab pos="457200" algn="l"/>
                <a:tab pos="514350" algn="l"/>
                <a:tab pos="685800" algn="l"/>
                <a:tab pos="914400" algn="l"/>
                <a:tab pos="1143000" algn="l"/>
                <a:tab pos="1371600" algn="l"/>
                <a:tab pos="1600200" algn="l"/>
                <a:tab pos="1828800" algn="l"/>
                <a:tab pos="2057400" algn="l"/>
                <a:tab pos="2290763" algn="l"/>
              </a:tabLst>
            </a:pPr>
            <a:r>
              <a:rPr lang="en-US" b="1" dirty="0">
                <a:solidFill>
                  <a:srgbClr val="FFFFCC"/>
                </a:solidFill>
                <a:effectLst/>
                <a:latin typeface="Calibri" panose="020F0502020204030204" pitchFamily="34" charset="0"/>
                <a:ea typeface="Arial Unicode MS"/>
                <a:cs typeface="Calibri" panose="020F050202020403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Battle of </a:t>
            </a:r>
            <a:r>
              <a:rPr lang="en-US"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Aphek</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(20:26–34)</a:t>
            </a:r>
          </a:p>
          <a:p>
            <a:pPr marR="0" indent="0">
              <a:lnSpc>
                <a:spcPct val="107000"/>
              </a:lnSpc>
              <a:spcBef>
                <a:spcPts val="0"/>
              </a:spcBef>
              <a:spcAft>
                <a:spcPts val="0"/>
              </a:spcAft>
              <a:buNone/>
              <a:tabLst>
                <a:tab pos="457200" algn="l"/>
                <a:tab pos="514350" algn="l"/>
                <a:tab pos="685800" algn="l"/>
                <a:tab pos="914400" algn="l"/>
                <a:tab pos="1143000" algn="l"/>
                <a:tab pos="1371600" algn="l"/>
                <a:tab pos="1600200" algn="l"/>
                <a:tab pos="1828800" algn="l"/>
                <a:tab pos="2057400" algn="l"/>
                <a:tab pos="2290763" algn="l"/>
              </a:tabLst>
            </a:pPr>
            <a:r>
              <a:rPr lang="en-US" b="1" dirty="0">
                <a:solidFill>
                  <a:srgbClr val="FFFFCC"/>
                </a:solidFill>
                <a:latin typeface="Calibri" panose="020F0502020204030204" pitchFamily="34" charset="0"/>
                <a:ea typeface="Calibri" panose="020F0502020204030204" pitchFamily="34" charset="0"/>
                <a:cs typeface="Calibri" panose="020F0502020204030204" pitchFamily="34" charset="0"/>
              </a:rPr>
              <a:t>							(c)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YHWH’s Ominous Response to Ahab’s Covenant 											with Ben-Hadad (20:35–43)</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Arial Unicode MS"/>
                <a:cs typeface="Calibri" panose="020F050202020403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The Announcement of Ahab’s Demise (21:1–29)</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514350" algn="l"/>
                <a:tab pos="685800" algn="l"/>
                <a:tab pos="914400" algn="l"/>
                <a:tab pos="1143000" algn="l"/>
                <a:tab pos="1371600" algn="l"/>
                <a:tab pos="1600200" algn="l"/>
                <a:tab pos="1828800" algn="l"/>
                <a:tab pos="2057400" algn="l"/>
                <a:tab pos="2290763"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Context: Jezebel’s and Ahab’s Crime in Samaria 										(21:1–16)</a:t>
            </a:r>
            <a:endParaRPr lang="en-US"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514350" algn="l"/>
                <a:tab pos="685800" algn="l"/>
                <a:tab pos="914400" algn="l"/>
                <a:tab pos="1143000" algn="l"/>
                <a:tab pos="1371600" algn="l"/>
                <a:tab pos="1600200" algn="l"/>
                <a:tab pos="1828800" algn="l"/>
                <a:tab pos="2057400" algn="l"/>
                <a:tab pos="2290763" algn="l"/>
              </a:tabLst>
            </a:pPr>
            <a:r>
              <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YHWH’s Response (21:17–29)</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37617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418F64-4E8C-26C4-E680-DA03B4F1E512}"/>
              </a:ext>
            </a:extLst>
          </p:cNvPr>
          <p:cNvSpPr>
            <a:spLocks noGrp="1"/>
          </p:cNvSpPr>
          <p:nvPr>
            <p:ph idx="1"/>
          </p:nvPr>
        </p:nvSpPr>
        <p:spPr>
          <a:xfrm>
            <a:off x="641022" y="1321520"/>
            <a:ext cx="11312166" cy="6447935"/>
          </a:xfrm>
        </p:spPr>
        <p:txBody>
          <a:bodyPr>
            <a:noAutofit/>
          </a:bodyPr>
          <a:lstStyle/>
          <a:p>
            <a:pPr marL="457200" marR="0" indent="0">
              <a:lnSpc>
                <a:spcPct val="107000"/>
              </a:lnSpc>
              <a:spcBef>
                <a:spcPts val="0"/>
              </a:spcBef>
              <a:spcAft>
                <a:spcPts val="0"/>
              </a:spcAft>
              <a:buNone/>
              <a:tabLst>
                <a:tab pos="2286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Arial Unicode MS"/>
                <a:cs typeface="Calibri" panose="020F050202020403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(3)	The Nature of Ahab’s Demise (22:1–40)</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R="0" indent="0">
              <a:lnSpc>
                <a:spcPct val="107000"/>
              </a:lnSpc>
              <a:spcBef>
                <a:spcPts val="0"/>
              </a:spcBef>
              <a:spcAft>
                <a:spcPts val="0"/>
              </a:spcAft>
              <a:buNone/>
              <a:tabLst>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Context of Ahab’s Death: A War with the 										Arameans at </a:t>
            </a:r>
            <a:r>
              <a:rPr lang="en-US"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Ramoth</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-Gilead (22:1–4)</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055813" marR="0" indent="-2055813">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latin typeface="Calibri" panose="020F0502020204030204" pitchFamily="34" charset="0"/>
                <a:ea typeface="Calibri" panose="020F0502020204030204" pitchFamily="34" charset="0"/>
                <a:cs typeface="Calibri" panose="020F050202020403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Prophetic Predictions of the Outcome of the War (22:5–28)</a:t>
            </a:r>
            <a:endParaRPr lang="en-US"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2055813" marR="0" indent="-2055813">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The Historical Fulfillment of Micaiah’s Prophecy (22:29–40)</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Arial Unicode MS"/>
                <a:cs typeface="Calibri" panose="020F050202020403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Narrative Epilogue to Ahab’s Reign (22:39–40)</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c.	The Fortunes of Jehoshaphat, Ahab’s Ally in Judah (</a:t>
            </a:r>
            <a:r>
              <a:rPr lang="en-US" sz="2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22:41–50</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	The Reign of Ahaziah in Israel (1 Kings 22:51–2 Kings 1:18)</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r>
              <a:rPr lang="en-US" sz="2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A Summary Assessment of Ahaziah’s Reign (22:51–53)</a:t>
            </a:r>
            <a:endParaRPr lang="en-US" sz="2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Lst>
            </a:pPr>
            <a:r>
              <a:rPr lang="en-US" sz="2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The Demise of Ahaziah: YHWH’s Response to His Reign (2 Kings 1:1–18)</a:t>
            </a:r>
            <a:endParaRPr lang="en-US" sz="2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61963" algn="l"/>
                <a:tab pos="685800" algn="l"/>
                <a:tab pos="914400" algn="l"/>
                <a:tab pos="1143000" algn="l"/>
                <a:tab pos="1371600" algn="l"/>
                <a:tab pos="1600200" algn="l"/>
                <a:tab pos="1828800" algn="l"/>
                <a:tab pos="2057400" algn="l"/>
              </a:tabLst>
            </a:pP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63098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838199" y="720090"/>
            <a:ext cx="10803903" cy="5982367"/>
          </a:xfrm>
        </p:spPr>
        <p:txBody>
          <a:bodyPr>
            <a:no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But at this time there were other scribes as well (cf. Elishama the scribe, Jer. 36:12). In fact, inside the palace the scribes had their own special chamber (36:12, 20, 21). In Persia the secretaries wrote out the king’s decrees (Esther 3:12; 8:9). </a:t>
            </a: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endParaRPr lang="en-US" sz="3400" b="1" dirty="0">
              <a:solidFill>
                <a:srgbClr val="FFFFCC"/>
              </a:solidFill>
              <a:latin typeface="Calibri" panose="020F0502020204030204" pitchFamily="34" charset="0"/>
              <a:ea typeface="MS Gothic" panose="020B0609070205080204" pitchFamily="49" charset="-128"/>
              <a:cs typeface="Calibri" panose="020F0502020204030204" pitchFamily="34" charset="0"/>
            </a:endParaRPr>
          </a:p>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For some kings no reference is made to this record:</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Saul (1 Samuel 31). Is this because the bureaucracy had not yet been developed and that no records were being kept?</a:t>
            </a:r>
          </a:p>
        </p:txBody>
      </p:sp>
    </p:spTree>
    <p:extLst>
      <p:ext uri="{BB962C8B-B14F-4D97-AF65-F5344CB8AC3E}">
        <p14:creationId xmlns:p14="http://schemas.microsoft.com/office/powerpoint/2010/main" val="379104103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916B9-DB15-377D-EBE2-752732ACA67F}"/>
              </a:ext>
            </a:extLst>
          </p:cNvPr>
          <p:cNvSpPr>
            <a:spLocks noGrp="1"/>
          </p:cNvSpPr>
          <p:nvPr>
            <p:ph type="title"/>
          </p:nvPr>
        </p:nvSpPr>
        <p:spPr>
          <a:xfrm>
            <a:off x="838200" y="518239"/>
            <a:ext cx="10515600" cy="1325563"/>
          </a:xfrm>
        </p:spPr>
        <p:txBody>
          <a:bodyPr>
            <a:normAutofit/>
          </a:bodyPr>
          <a:lstStyle/>
          <a:p>
            <a:pPr marL="574675" indent="-574675">
              <a:tabLst>
                <a:tab pos="574675" algn="l"/>
              </a:tabLst>
            </a:pPr>
            <a:r>
              <a:rPr lang="en-US" sz="3400" b="1" dirty="0">
                <a:solidFill>
                  <a:srgbClr val="1E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C.	Rotting in the Branches, Part II: The House of Omri and the Ministry of Elisha (2 Kings 2:1–13:25)</a:t>
            </a:r>
            <a:endParaRPr lang="en-US" sz="3400" dirty="0">
              <a:solidFill>
                <a:srgbClr val="1E0000"/>
              </a:solidFill>
              <a:highlight>
                <a:srgbClr val="00FFFF"/>
              </a:highlight>
            </a:endParaRPr>
          </a:p>
        </p:txBody>
      </p:sp>
      <p:sp>
        <p:nvSpPr>
          <p:cNvPr id="3" name="Content Placeholder 2">
            <a:extLst>
              <a:ext uri="{FF2B5EF4-FFF2-40B4-BE49-F238E27FC236}">
                <a16:creationId xmlns:a16="http://schemas.microsoft.com/office/drawing/2014/main" id="{826A15E7-B69E-6C3B-E4D9-903C54FBFBAB}"/>
              </a:ext>
            </a:extLst>
          </p:cNvPr>
          <p:cNvSpPr>
            <a:spLocks noGrp="1"/>
          </p:cNvSpPr>
          <p:nvPr>
            <p:ph idx="1"/>
          </p:nvPr>
        </p:nvSpPr>
        <p:spPr>
          <a:xfrm>
            <a:off x="650449" y="1668780"/>
            <a:ext cx="11255605" cy="5099666"/>
          </a:xfrm>
        </p:spPr>
        <p:txBody>
          <a:bodyPr>
            <a:normAutofit fontScale="62500" lnSpcReduction="20000"/>
          </a:bodyPr>
          <a:lstStyle/>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51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1.	The Transition of Prophetic Authority from Elijah to Elisha </a:t>
            </a: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51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		(2 Kings 2:1–25)</a:t>
            </a:r>
            <a:endParaRPr lang="en-US" sz="5100" b="1" dirty="0">
              <a:solidFill>
                <a:srgbClr val="1E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687388" marR="0" indent="0">
              <a:lnSpc>
                <a:spcPct val="120000"/>
              </a:lnSpc>
              <a:spcBef>
                <a:spcPts val="0"/>
              </a:spcBef>
              <a:spcAft>
                <a:spcPts val="600"/>
              </a:spcAft>
              <a:buNone/>
              <a:tabLst>
                <a:tab pos="228600" algn="l"/>
                <a:tab pos="685800" algn="l"/>
                <a:tab pos="687388" algn="l"/>
                <a:tab pos="914400" algn="l"/>
                <a:tab pos="1143000" algn="l"/>
                <a:tab pos="1371600" algn="l"/>
                <a:tab pos="1600200" algn="l"/>
                <a:tab pos="1828800" algn="l"/>
                <a:tab pos="2057400" algn="l"/>
              </a:tabLst>
            </a:pPr>
            <a:r>
              <a:rPr lang="en-US" sz="51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The Moment of the Transition of Authority: Elijah’s Ascent to Heaven (2:1–14)</a:t>
            </a:r>
            <a:endParaRPr lang="en-US" sz="5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0">
              <a:lnSpc>
                <a:spcPct val="120000"/>
              </a:lnSpc>
              <a:spcBef>
                <a:spcPts val="0"/>
              </a:spcBef>
              <a:spcAft>
                <a:spcPts val="600"/>
              </a:spcAft>
              <a:buNone/>
              <a:tabLst>
                <a:tab pos="228600" algn="l"/>
                <a:tab pos="685800" algn="l"/>
                <a:tab pos="687388" algn="l"/>
                <a:tab pos="914400" algn="l"/>
                <a:tab pos="1143000" algn="l"/>
                <a:tab pos="1371600" algn="l"/>
                <a:tab pos="1600200" algn="l"/>
                <a:tab pos="1828800" algn="l"/>
                <a:tab pos="2057400" algn="l"/>
              </a:tabLst>
            </a:pPr>
            <a:r>
              <a:rPr lang="en-US" sz="51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Evidence of the Transition of Authority (2:15–25)</a:t>
            </a:r>
            <a:endParaRPr lang="en-US" sz="5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0">
              <a:lnSpc>
                <a:spcPct val="120000"/>
              </a:lnSpc>
              <a:spcBef>
                <a:spcPts val="0"/>
              </a:spcBef>
              <a:spcAft>
                <a:spcPts val="600"/>
              </a:spcAft>
              <a:buNone/>
              <a:tabLst>
                <a:tab pos="228600" algn="l"/>
                <a:tab pos="685800" algn="l"/>
                <a:tab pos="687388" algn="l"/>
                <a:tab pos="914400" algn="l"/>
                <a:tab pos="1143000" algn="l"/>
                <a:tab pos="1371600" algn="l"/>
                <a:tab pos="1600200" algn="l"/>
                <a:tab pos="1828800" algn="l"/>
                <a:tab pos="2057400" algn="l"/>
              </a:tabLst>
            </a:pPr>
            <a:r>
              <a:rPr lang="en-US" sz="51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Testimony of the Sons of the Prophets (2:15)</a:t>
            </a:r>
            <a:endParaRPr lang="en-US" sz="5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0">
              <a:lnSpc>
                <a:spcPct val="120000"/>
              </a:lnSpc>
              <a:spcBef>
                <a:spcPts val="0"/>
              </a:spcBef>
              <a:spcAft>
                <a:spcPts val="600"/>
              </a:spcAft>
              <a:buNone/>
              <a:tabLst>
                <a:tab pos="228600" algn="l"/>
                <a:tab pos="685800" algn="l"/>
                <a:tab pos="687388" algn="l"/>
                <a:tab pos="914400" algn="l"/>
                <a:tab pos="1143000" algn="l"/>
                <a:tab pos="1371600" algn="l"/>
                <a:tab pos="1600200" algn="l"/>
                <a:tab pos="1828800" algn="l"/>
                <a:tab pos="2057400" algn="l"/>
              </a:tabLst>
            </a:pPr>
            <a:r>
              <a:rPr lang="en-US" sz="51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The Testimony of Elisha’s Word (2:16–18)</a:t>
            </a:r>
            <a:endParaRPr lang="en-US" sz="5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0">
              <a:lnSpc>
                <a:spcPct val="120000"/>
              </a:lnSpc>
              <a:spcBef>
                <a:spcPts val="0"/>
              </a:spcBef>
              <a:spcAft>
                <a:spcPts val="600"/>
              </a:spcAft>
              <a:buNone/>
              <a:tabLst>
                <a:tab pos="228600" algn="l"/>
                <a:tab pos="685800" algn="l"/>
                <a:tab pos="687388" algn="l"/>
                <a:tab pos="914400" algn="l"/>
                <a:tab pos="1143000" algn="l"/>
                <a:tab pos="1371600" algn="l"/>
                <a:tab pos="1600200" algn="l"/>
                <a:tab pos="1828800" algn="l"/>
                <a:tab pos="2057400" algn="l"/>
              </a:tabLst>
            </a:pPr>
            <a:r>
              <a:rPr lang="en-US" sz="51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(3)	The Testimony of a Miraculous Sign (2:19–22)</a:t>
            </a:r>
            <a:endParaRPr lang="en-US" sz="5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0">
              <a:lnSpc>
                <a:spcPct val="120000"/>
              </a:lnSpc>
              <a:spcBef>
                <a:spcPts val="0"/>
              </a:spcBef>
              <a:spcAft>
                <a:spcPts val="600"/>
              </a:spcAft>
              <a:buNone/>
              <a:tabLst>
                <a:tab pos="228600" algn="l"/>
                <a:tab pos="685800" algn="l"/>
                <a:tab pos="687388" algn="l"/>
                <a:tab pos="914400" algn="l"/>
                <a:tab pos="1143000" algn="l"/>
                <a:tab pos="1371600" algn="l"/>
                <a:tab pos="1600200" algn="l"/>
                <a:tab pos="1828800" algn="l"/>
                <a:tab pos="2057400" algn="l"/>
              </a:tabLst>
            </a:pPr>
            <a:r>
              <a:rPr lang="en-US" sz="51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(4)	The Testimony of Elisha’s Curse (2:23–25)</a:t>
            </a:r>
            <a:endParaRPr lang="en-US" sz="51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545918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A15E7-B69E-6C3B-E4D9-903C54FBFBAB}"/>
              </a:ext>
            </a:extLst>
          </p:cNvPr>
          <p:cNvSpPr>
            <a:spLocks noGrp="1"/>
          </p:cNvSpPr>
          <p:nvPr>
            <p:ph idx="1"/>
          </p:nvPr>
        </p:nvSpPr>
        <p:spPr>
          <a:xfrm>
            <a:off x="650449" y="1440180"/>
            <a:ext cx="11255605" cy="5328266"/>
          </a:xfrm>
        </p:spPr>
        <p:txBody>
          <a:bodyPr>
            <a:normAutofit/>
          </a:bodyPr>
          <a:lstStyle/>
          <a:p>
            <a:pPr marL="538163" marR="0" indent="-481013">
              <a:lnSpc>
                <a:spcPct val="10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4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2.  The Conflict between YHWH and Baal, Part II: The Reign of Jehoram and YHWH’s Response (2 Kings 3:1–8:29)</a:t>
            </a:r>
          </a:p>
          <a:p>
            <a:pPr marL="1201738" marR="0" indent="-514350">
              <a:lnSpc>
                <a:spcPct val="100000"/>
              </a:lnSpc>
              <a:spcBef>
                <a:spcPts val="0"/>
              </a:spcBef>
              <a:spcAft>
                <a:spcPts val="600"/>
              </a:spcAft>
              <a:buAutoNum type="alphaLcPeriod"/>
              <a:tabLst>
                <a:tab pos="228600" algn="l"/>
                <a:tab pos="457200" algn="l"/>
                <a:tab pos="461963"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Summary Assessment of Jehoram’s Reign in Israel (3:1–3)</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201738" marR="0" indent="-514350">
              <a:lnSpc>
                <a:spcPct val="100000"/>
              </a:lnSpc>
              <a:spcBef>
                <a:spcPts val="0"/>
              </a:spcBef>
              <a:spcAft>
                <a:spcPts val="600"/>
              </a:spcAft>
              <a:buAutoNum type="alphaLcPeriod"/>
              <a:tabLst>
                <a:tab pos="228600" algn="l"/>
                <a:tab pos="457200" algn="l"/>
                <a:tab pos="461963"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Jehoram and Elisha in the Conflict with Moab (3:4–27)</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509588">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Nature of the Moabite Crisis (3:4–10)</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509588">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YHWH’s Answer for the Moabite Crisis (3:11–20)</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509588">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(3)	The Resolution of the Moabite Crisis (3:21–27)</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7150" marR="0" indent="0">
              <a:lnSpc>
                <a:spcPct val="107000"/>
              </a:lnSpc>
              <a:spcBef>
                <a:spcPts val="0"/>
              </a:spcBef>
              <a:spcAft>
                <a:spcPts val="600"/>
              </a:spcAft>
              <a:buNone/>
              <a:tabLst>
                <a:tab pos="457200" algn="l"/>
                <a:tab pos="685800" algn="l"/>
                <a:tab pos="914400" algn="l"/>
                <a:tab pos="1143000" algn="l"/>
                <a:tab pos="1371600" algn="l"/>
                <a:tab pos="1600200" algn="l"/>
                <a:tab pos="1828800" algn="l"/>
                <a:tab pos="2057400" algn="l"/>
              </a:tabLst>
            </a:pPr>
            <a:endParaRPr lang="en-US" sz="18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4047500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A15E7-B69E-6C3B-E4D9-903C54FBFBAB}"/>
              </a:ext>
            </a:extLst>
          </p:cNvPr>
          <p:cNvSpPr>
            <a:spLocks noGrp="1"/>
          </p:cNvSpPr>
          <p:nvPr>
            <p:ph idx="1"/>
          </p:nvPr>
        </p:nvSpPr>
        <p:spPr>
          <a:xfrm>
            <a:off x="650449" y="640080"/>
            <a:ext cx="11359299" cy="6128366"/>
          </a:xfrm>
        </p:spPr>
        <p:txBody>
          <a:bodyPr>
            <a:noAutofit/>
          </a:bodyPr>
          <a:lstStyle/>
          <a:p>
            <a:pPr marR="0">
              <a:lnSpc>
                <a:spcPct val="10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A Collection of Accounts of Elisha’s Signs and Wonders (</a:t>
            </a:r>
            <a:r>
              <a:rPr lang="en-US" sz="1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4:1–6:23</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Widow’s Oil (4:1–7)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The Promise of a Son to a Barren Shunammite Woman 						(4:8–17)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(3)	The Revival of the Shunammite Woman’s Son (4:18–37)</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(4)	The Purification of Poisoned Stew (4:38–41)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(5)	The Miraculous Feeding of 100 Men (4:42–44)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(6)	The Healing of Naaman’s Skin Disease (5:1–27)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(7)	The Floating Ax Head (6:1–7)</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(8)	Toying with the Arameans: Elisha’s First Personal Crisis 						(6:8–23)</a:t>
            </a:r>
            <a:endParaRPr lang="en-US" sz="32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724278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A15E7-B69E-6C3B-E4D9-903C54FBFBAB}"/>
              </a:ext>
            </a:extLst>
          </p:cNvPr>
          <p:cNvSpPr>
            <a:spLocks noGrp="1"/>
          </p:cNvSpPr>
          <p:nvPr>
            <p:ph idx="1"/>
          </p:nvPr>
        </p:nvSpPr>
        <p:spPr>
          <a:xfrm>
            <a:off x="546755" y="1131570"/>
            <a:ext cx="11359299" cy="5636876"/>
          </a:xfrm>
        </p:spPr>
        <p:txBody>
          <a:bodyPr>
            <a:normAutofit/>
          </a:bodyPr>
          <a:lstStyle/>
          <a:p>
            <a:pPr marL="0" marR="0" indent="0">
              <a:lnSpc>
                <a:spcPct val="100000"/>
              </a:lnSpc>
              <a:spcBef>
                <a:spcPts val="0"/>
              </a:spcBef>
              <a:spcAft>
                <a:spcPts val="600"/>
              </a:spcAft>
              <a:buNone/>
              <a:tabLst>
                <a:tab pos="228600" algn="l"/>
                <a:tab pos="685800" algn="l"/>
                <a:tab pos="687388"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d.	Toying with Jehoram: Elisha’s Second Personal Crisis 			(6:24–8:6)</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685800" algn="l"/>
                <a:tab pos="687388"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Context: Ben-Hadad’s Siege of Samaria (6:24–7:20)</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685800" algn="l"/>
                <a:tab pos="687388"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Setting the State: The Principals in the Siege (6:24)</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685800" algn="l"/>
                <a:tab pos="687388"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The Crisis Created by the Siege (6:25–7:2)</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685800" algn="l"/>
                <a:tab pos="687388"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Arial Unicode MS"/>
                <a:cs typeface="Calibri" panose="020F0502020204030204" pitchFamily="34" charset="0"/>
              </a:rPr>
              <a:t>			</a:t>
            </a: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The End of the Siege in Samaria (7:3–16)</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685800" algn="l"/>
                <a:tab pos="687388"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Arial Unicode MS"/>
                <a:cs typeface="Calibri" panose="020F0502020204030204" pitchFamily="34" charset="0"/>
              </a:rPr>
              <a:t>			(</a:t>
            </a: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d)	The Significance of the End of the Crisis in Samaria: 							The Vindication of Elisha (7:17–20)</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685800" algn="l"/>
                <a:tab pos="687388" algn="l"/>
                <a:tab pos="914400" algn="l"/>
                <a:tab pos="1143000" algn="l"/>
                <a:tab pos="1371600" algn="l"/>
                <a:tab pos="1600200" algn="l"/>
                <a:tab pos="1828800" algn="l"/>
                <a:tab pos="2057400" algn="l"/>
              </a:tabLst>
            </a:pPr>
            <a:endParaRPr lang="en-US" sz="34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9518113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A15E7-B69E-6C3B-E4D9-903C54FBFBAB}"/>
              </a:ext>
            </a:extLst>
          </p:cNvPr>
          <p:cNvSpPr>
            <a:spLocks noGrp="1"/>
          </p:cNvSpPr>
          <p:nvPr>
            <p:ph idx="1"/>
          </p:nvPr>
        </p:nvSpPr>
        <p:spPr>
          <a:xfrm>
            <a:off x="546755" y="994410"/>
            <a:ext cx="11359299" cy="5774036"/>
          </a:xfrm>
        </p:spPr>
        <p:txBody>
          <a:bodyPr>
            <a:norm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Jehoram’s Change in Disposition toward Elisha (</a:t>
            </a:r>
            <a:r>
              <a:rPr lang="en-US" sz="2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8:1–6</a:t>
            </a: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e.	Elisha in the Court of Damascus (8:7–15)</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f.	The Omride Influence in the Davidic House (8:16–29)</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The Reign of Jehoram ben Jehoshaphat in Judah 				(8:16–24)</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The Reign of Ahaziah ben Jehoram in Judah (8:25–29)</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0">
              <a:lnSpc>
                <a:spcPct val="107000"/>
              </a:lnSpc>
              <a:spcBef>
                <a:spcPts val="0"/>
              </a:spcBef>
              <a:spcAft>
                <a:spcPts val="0"/>
              </a:spcAft>
              <a:buNone/>
              <a:tabLst>
                <a:tab pos="228600" algn="l"/>
                <a:tab pos="457200" algn="l"/>
                <a:tab pos="685800" algn="l"/>
                <a:tab pos="914400" algn="l"/>
                <a:tab pos="1143000" algn="l"/>
                <a:tab pos="1371600" algn="l"/>
                <a:tab pos="1600200" algn="l"/>
                <a:tab pos="1828800" algn="l"/>
                <a:tab pos="2057400" algn="l"/>
              </a:tabLst>
            </a:pPr>
            <a:r>
              <a:rPr lang="en-US" sz="1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endParaRPr lang="en-US" sz="1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7150" marR="0" indent="0">
              <a:lnSpc>
                <a:spcPct val="107000"/>
              </a:lnSpc>
              <a:spcBef>
                <a:spcPts val="0"/>
              </a:spcBef>
              <a:spcAft>
                <a:spcPts val="600"/>
              </a:spcAft>
              <a:buNone/>
              <a:tabLst>
                <a:tab pos="457200" algn="l"/>
                <a:tab pos="685800" algn="l"/>
                <a:tab pos="914400" algn="l"/>
                <a:tab pos="1143000" algn="l"/>
                <a:tab pos="1371600" algn="l"/>
                <a:tab pos="1600200" algn="l"/>
                <a:tab pos="1828800" algn="l"/>
                <a:tab pos="2057400" algn="l"/>
              </a:tabLst>
            </a:pPr>
            <a:endParaRPr lang="en-US" sz="18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7759677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A15E7-B69E-6C3B-E4D9-903C54FBFBAB}"/>
              </a:ext>
            </a:extLst>
          </p:cNvPr>
          <p:cNvSpPr>
            <a:spLocks noGrp="1"/>
          </p:cNvSpPr>
          <p:nvPr>
            <p:ph idx="1"/>
          </p:nvPr>
        </p:nvSpPr>
        <p:spPr>
          <a:xfrm>
            <a:off x="546755" y="834390"/>
            <a:ext cx="11359299" cy="5934056"/>
          </a:xfrm>
        </p:spPr>
        <p:txBody>
          <a:bodyPr>
            <a:normAutofit fontScale="85000" lnSpcReduction="20000"/>
          </a:bodyPr>
          <a:lstStyle/>
          <a:p>
            <a:pPr marL="0" marR="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Lst>
            </a:pPr>
            <a:r>
              <a:rPr lang="en-US" sz="38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3.	The End of the House of Omri (2 Kings 9:1–11:20)</a:t>
            </a:r>
            <a:endParaRPr lang="en-US" sz="3800" b="1" dirty="0">
              <a:solidFill>
                <a:srgbClr val="1E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1204913" marR="0" indent="-742950">
              <a:lnSpc>
                <a:spcPct val="120000"/>
              </a:lnSpc>
              <a:spcBef>
                <a:spcPts val="0"/>
              </a:spcBef>
              <a:spcAft>
                <a:spcPts val="1200"/>
              </a:spcAft>
              <a:buAutoNum type="alphaLcPeriod"/>
              <a:tabLst>
                <a:tab pos="685800" algn="l"/>
                <a:tab pos="914400" algn="l"/>
                <a:tab pos="1143000" algn="l"/>
                <a:tab pos="1371600" algn="l"/>
                <a:tab pos="1600200" algn="l"/>
                <a:tab pos="1828800" algn="l"/>
                <a:tab pos="2057400" algn="l"/>
              </a:tabLst>
            </a:pPr>
            <a:r>
              <a:rPr lang="en-US" sz="3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Anointing of Jehu: The Divine Agent of Judgment on the Omride House (9:1–13)</a:t>
            </a:r>
            <a:endParaRPr lang="en-US" sz="38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141413" marR="0" indent="-679450">
              <a:lnSpc>
                <a:spcPct val="120000"/>
              </a:lnSpc>
              <a:spcBef>
                <a:spcPts val="0"/>
              </a:spcBef>
              <a:spcAft>
                <a:spcPts val="1200"/>
              </a:spcAft>
              <a:buAutoNum type="alphaLcPeriod"/>
              <a:tabLst>
                <a:tab pos="685800" algn="l"/>
                <a:tab pos="914400" algn="l"/>
                <a:tab pos="1143000" algn="l"/>
                <a:tab pos="1371600" algn="l"/>
                <a:tab pos="1600200" algn="l"/>
                <a:tab pos="1828800" algn="l"/>
                <a:tab pos="2057400" algn="l"/>
              </a:tabLst>
            </a:pPr>
            <a:r>
              <a:rPr lang="en-US" sz="3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Jehu’s Triple Assassinations(9:14–37)</a:t>
            </a:r>
            <a:endParaRPr lang="en-US" sz="3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828800" marR="0" indent="-687388">
              <a:lnSpc>
                <a:spcPct val="120000"/>
              </a:lnSpc>
              <a:spcBef>
                <a:spcPts val="0"/>
              </a:spcBef>
              <a:spcAft>
                <a:spcPts val="1200"/>
              </a:spcAft>
              <a:buNone/>
              <a:tabLst>
                <a:tab pos="227013" algn="l"/>
                <a:tab pos="228600" algn="l"/>
                <a:tab pos="685800" algn="l"/>
                <a:tab pos="914400" algn="l"/>
                <a:tab pos="1254125" algn="l"/>
                <a:tab pos="1371600" algn="l"/>
                <a:tab pos="1600200" algn="l"/>
                <a:tab pos="1828800" algn="l"/>
                <a:tab pos="2057400" algn="l"/>
              </a:tabLst>
            </a:pPr>
            <a:r>
              <a:rPr lang="en-US" sz="3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Jehu’s Assassination of Jehoram (Joram) King of Israel (9:14–26)</a:t>
            </a:r>
          </a:p>
          <a:p>
            <a:pPr marL="1884362" marR="0" indent="-742950">
              <a:lnSpc>
                <a:spcPct val="120000"/>
              </a:lnSpc>
              <a:spcBef>
                <a:spcPts val="0"/>
              </a:spcBef>
              <a:spcAft>
                <a:spcPts val="1200"/>
              </a:spcAft>
              <a:buAutoNum type="arabicParenBoth" startAt="2"/>
              <a:tabLst>
                <a:tab pos="227013" algn="l"/>
                <a:tab pos="228600" algn="l"/>
                <a:tab pos="685800" algn="l"/>
                <a:tab pos="914400" algn="l"/>
                <a:tab pos="1254125" algn="l"/>
                <a:tab pos="1371600" algn="l"/>
                <a:tab pos="1600200" algn="l"/>
                <a:tab pos="1828800" algn="l"/>
                <a:tab pos="2057400" algn="l"/>
              </a:tabLst>
            </a:pPr>
            <a:r>
              <a:rPr lang="en-US" sz="3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Jehu’s Assassination of Ahaziah King of Judah (</a:t>
            </a:r>
            <a:r>
              <a:rPr lang="en-US" sz="33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9:27–29</a:t>
            </a:r>
            <a:r>
              <a:rPr lang="en-US" sz="3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sz="38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1884362" marR="0" indent="-742950">
              <a:lnSpc>
                <a:spcPct val="120000"/>
              </a:lnSpc>
              <a:spcBef>
                <a:spcPts val="0"/>
              </a:spcBef>
              <a:spcAft>
                <a:spcPts val="1200"/>
              </a:spcAft>
              <a:buAutoNum type="arabicParenBoth" startAt="2"/>
              <a:tabLst>
                <a:tab pos="227013" algn="l"/>
                <a:tab pos="228600" algn="l"/>
                <a:tab pos="685800" algn="l"/>
                <a:tab pos="914400" algn="l"/>
                <a:tab pos="1254125" algn="l"/>
                <a:tab pos="1371600" algn="l"/>
                <a:tab pos="1600200" algn="l"/>
                <a:tab pos="1828800" algn="l"/>
                <a:tab pos="2057400" algn="l"/>
              </a:tabLst>
            </a:pPr>
            <a:r>
              <a:rPr lang="en-US" sz="3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Brutal Slaying of Jezebel (9:30–37)</a:t>
            </a:r>
            <a:endParaRPr lang="en-US" sz="3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Lst>
            </a:pPr>
            <a:r>
              <a:rPr lang="en-US" sz="3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The Slaughter of Ahab’s Household and Supporters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(10:1–11:20)</a:t>
            </a:r>
            <a:endParaRPr lang="en-US" sz="3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1200"/>
              </a:spcAft>
              <a:buNone/>
              <a:tabLst>
                <a:tab pos="228600" algn="l"/>
                <a:tab pos="457200" algn="l"/>
                <a:tab pos="685800" algn="l"/>
                <a:tab pos="914400" algn="l"/>
                <a:tab pos="1143000" algn="l"/>
                <a:tab pos="1371600" algn="l"/>
                <a:tab pos="1600200" algn="l"/>
                <a:tab pos="1828800" algn="l"/>
                <a:tab pos="2057400" algn="l"/>
              </a:tabLst>
            </a:pPr>
            <a:endParaRPr lang="en-US" sz="1800"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1502981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6A15E7-B69E-6C3B-E4D9-903C54FBFBAB}"/>
              </a:ext>
            </a:extLst>
          </p:cNvPr>
          <p:cNvSpPr>
            <a:spLocks noGrp="1"/>
          </p:cNvSpPr>
          <p:nvPr>
            <p:ph idx="1"/>
          </p:nvPr>
        </p:nvSpPr>
        <p:spPr>
          <a:xfrm>
            <a:off x="546755" y="948690"/>
            <a:ext cx="11359299" cy="5819756"/>
          </a:xfrm>
        </p:spPr>
        <p:txBody>
          <a:bodyPr>
            <a:norm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4.	Flickers of Light in the Branches (2 Kings 11:21–13:25)</a:t>
            </a:r>
            <a:endParaRPr lang="en-US" b="1" dirty="0">
              <a:solidFill>
                <a:srgbClr val="1E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The Reign of Jehoash (Jehoash)of Judah (11:21–12:21)</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A Summary Assessment of Jehoash’s Reign (11:21–12:3)</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Jehoash’s Refurbishing of the Temple (12:4–16)</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(3)	Jehoash’s Use of Temple Treasures to Buy off Hazael (</a:t>
            </a:r>
            <a:r>
              <a:rPr lang="en-US" sz="1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12:17–18</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(4)	Narrative Epilogue: The Assassination of Jehoash (</a:t>
            </a:r>
            <a:r>
              <a:rPr lang="en-US" sz="1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12:19–21</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57200" marR="0" indent="0">
              <a:lnSpc>
                <a:spcPct val="10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Compassion of God in the Reigns of Jehoahaz and Jehoash of Israel (13:1–25)</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Reign of Jehoahaz (13:1–9)</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The Reign of Jehoash of Israel (13:10–13)</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(3)	The Death of Elisha (13:14–25)</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687388">
              <a:lnSpc>
                <a:spcPct val="120000"/>
              </a:lnSpc>
              <a:spcBef>
                <a:spcPts val="0"/>
              </a:spcBef>
              <a:spcAft>
                <a:spcPts val="1200"/>
              </a:spcAft>
              <a:buNone/>
              <a:tabLst>
                <a:tab pos="228600" algn="l"/>
                <a:tab pos="687388" algn="l"/>
                <a:tab pos="1143000" algn="l"/>
                <a:tab pos="1371600" algn="l"/>
                <a:tab pos="1600200" algn="l"/>
                <a:tab pos="1828800" algn="l"/>
                <a:tab pos="2057400" algn="l"/>
              </a:tabLst>
            </a:pPr>
            <a:endParaRPr lang="en-US" sz="5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5502893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D9178-C743-EDED-5A96-32477510C443}"/>
              </a:ext>
            </a:extLst>
          </p:cNvPr>
          <p:cNvSpPr>
            <a:spLocks noGrp="1"/>
          </p:cNvSpPr>
          <p:nvPr>
            <p:ph type="title"/>
          </p:nvPr>
        </p:nvSpPr>
        <p:spPr>
          <a:xfrm>
            <a:off x="838200" y="400122"/>
            <a:ext cx="10515600" cy="1325563"/>
          </a:xfrm>
        </p:spPr>
        <p:txBody>
          <a:bodyPr>
            <a:noAutofit/>
          </a:bodyPr>
          <a:lstStyle/>
          <a:p>
            <a:pPr marL="574675" indent="-574675"/>
            <a:r>
              <a:rPr lang="en-US" sz="3200" b="1" dirty="0">
                <a:solidFill>
                  <a:srgbClr val="1E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D.	Rotting to the Core: The Demise of the Kingdoms of Israel and Judah (2 Kings 14:1–25:30)</a:t>
            </a:r>
            <a:endParaRPr lang="en-US" sz="3200" dirty="0">
              <a:solidFill>
                <a:srgbClr val="1E0000"/>
              </a:solidFill>
              <a:highlight>
                <a:srgbClr val="00FFFF"/>
              </a:highlight>
            </a:endParaRPr>
          </a:p>
        </p:txBody>
      </p:sp>
      <p:sp>
        <p:nvSpPr>
          <p:cNvPr id="3" name="Content Placeholder 2">
            <a:extLst>
              <a:ext uri="{FF2B5EF4-FFF2-40B4-BE49-F238E27FC236}">
                <a16:creationId xmlns:a16="http://schemas.microsoft.com/office/drawing/2014/main" id="{41AD8F0E-81F2-8161-10B3-E5711150CEF5}"/>
              </a:ext>
            </a:extLst>
          </p:cNvPr>
          <p:cNvSpPr>
            <a:spLocks noGrp="1"/>
          </p:cNvSpPr>
          <p:nvPr>
            <p:ph idx="1"/>
          </p:nvPr>
        </p:nvSpPr>
        <p:spPr>
          <a:xfrm>
            <a:off x="593889" y="1817370"/>
            <a:ext cx="11415859" cy="4960501"/>
          </a:xfrm>
        </p:spPr>
        <p:txBody>
          <a:bodyPr>
            <a:normAutofit lnSpcReduction="10000"/>
          </a:bodyPr>
          <a:lstStyle/>
          <a:p>
            <a:pPr marL="0" indent="0">
              <a:lnSpc>
                <a:spcPct val="100000"/>
              </a:lnSpc>
              <a:spcAft>
                <a:spcPts val="600"/>
              </a:spcAft>
              <a:buNone/>
              <a:tabLst>
                <a:tab pos="461963" algn="l"/>
              </a:tabLst>
            </a:pPr>
            <a:r>
              <a:rPr lang="en-US"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1.	Background to the Demise of Israel and Judah: Later Conflict 	between Judah and Israel (2 Kings 14:1–15:7)</a:t>
            </a:r>
            <a:endParaRPr lang="en-US" b="1" dirty="0">
              <a:solidFill>
                <a:srgbClr val="1E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The Competition between Israel and Judah (14:1–22)</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A Summary Assessment of Amaziah’s reign (14:1–6)</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Amaziah’s Engagement with Jehoash of Israel (14:7–14)</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(3)	Epilogue: The Death of Jehoash (14:15–16)</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(4)	The Death of Amaziah (14:17–22)</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Calm Before the Storm in Israel and Judah (14:23–15:7)</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Jeroboam II’s Reign in Israel (14:23–29)</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0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Azariah’s (Uzziah’s) Reign in Judah (15:1–7)</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7459611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AD8F0E-81F2-8161-10B3-E5711150CEF5}"/>
              </a:ext>
            </a:extLst>
          </p:cNvPr>
          <p:cNvSpPr>
            <a:spLocks noGrp="1"/>
          </p:cNvSpPr>
          <p:nvPr>
            <p:ph idx="1"/>
          </p:nvPr>
        </p:nvSpPr>
        <p:spPr>
          <a:xfrm>
            <a:off x="593889" y="754380"/>
            <a:ext cx="11255603" cy="5608713"/>
          </a:xfrm>
        </p:spPr>
        <p:txBody>
          <a:bodyPr>
            <a:normAutofit fontScale="85000" lnSpcReduction="20000"/>
          </a:bodyPr>
          <a:lstStyle/>
          <a:p>
            <a:pPr marL="461963" marR="0" indent="-461963">
              <a:lnSpc>
                <a:spcPct val="12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5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2.	The Fall of the Northern Kingdom of Israel to Assyria, YHWH’s Agents of Doom (2 Kings 15:8–17:41)</a:t>
            </a:r>
            <a:endParaRPr lang="en-US" sz="3500" b="1" dirty="0">
              <a:solidFill>
                <a:srgbClr val="1E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5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Prelude to the Assyrian Advance: Turmoil in the Court of 			Samaria (15:8–15)</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5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	The First Strike of the Assyrians (15:16–26)</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5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The Second Strike of the Assyrians during Pekah’s Reign 			(15:27–16:20)</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20000"/>
              </a:lnSpc>
              <a:spcBef>
                <a:spcPts val="0"/>
              </a:spcBef>
              <a:spcAft>
                <a:spcPts val="600"/>
              </a:spcAft>
              <a:buNone/>
              <a:tabLst>
                <a:tab pos="228600" algn="l"/>
                <a:tab pos="457200" algn="l"/>
                <a:tab pos="685800" algn="l"/>
                <a:tab pos="914400" algn="l"/>
                <a:tab pos="1143000" algn="l"/>
                <a:tab pos="1371600" algn="l"/>
                <a:tab pos="1600200" algn="l"/>
                <a:tab pos="1828800" algn="l"/>
                <a:tab pos="2057400" algn="l"/>
              </a:tabLst>
            </a:pPr>
            <a:r>
              <a:rPr lang="en-US" sz="35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d.	Synoptic Interlude: The Loss of a Brother (15:32–16:20)</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76313" marR="0" indent="-514350">
              <a:lnSpc>
                <a:spcPct val="120000"/>
              </a:lnSpc>
              <a:spcBef>
                <a:spcPts val="0"/>
              </a:spcBef>
              <a:spcAft>
                <a:spcPts val="600"/>
              </a:spcAft>
              <a:buAutoNum type="alphaLcPeriod" startAt="5"/>
              <a:tabLst>
                <a:tab pos="228600" algn="l"/>
                <a:tab pos="457200" algn="l"/>
                <a:tab pos="685800" algn="l"/>
                <a:tab pos="914400" algn="l"/>
                <a:tab pos="1143000" algn="l"/>
                <a:tab pos="1371600" algn="l"/>
                <a:tab pos="1600200" algn="l"/>
                <a:tab pos="1828800" algn="l"/>
                <a:tab pos="2057400" algn="l"/>
              </a:tabLst>
            </a:pPr>
            <a:r>
              <a:rPr lang="en-US" sz="35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Third Strike of the Assyrians: You’re Out! (17:1–6)</a:t>
            </a:r>
          </a:p>
          <a:p>
            <a:pPr marL="976313" marR="0" indent="-514350">
              <a:lnSpc>
                <a:spcPct val="120000"/>
              </a:lnSpc>
              <a:spcBef>
                <a:spcPts val="0"/>
              </a:spcBef>
              <a:spcAft>
                <a:spcPts val="600"/>
              </a:spcAft>
              <a:buAutoNum type="alphaLcPeriod" startAt="5"/>
              <a:tabLst>
                <a:tab pos="228600" algn="l"/>
                <a:tab pos="457200" algn="l"/>
                <a:tab pos="685800" algn="l"/>
                <a:tab pos="914400" algn="l"/>
                <a:tab pos="1143000" algn="l"/>
                <a:tab pos="1371600" algn="l"/>
                <a:tab pos="1600200" algn="l"/>
                <a:tab pos="1828800" algn="l"/>
                <a:tab pos="2057400" algn="l"/>
              </a:tabLst>
            </a:pPr>
            <a:r>
              <a:rPr lang="en-US" sz="35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Narrator’s Theological Reflection on the Demise of the North Israelite Kingdom (17:7–41)</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7668692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AD8F0E-81F2-8161-10B3-E5711150CEF5}"/>
              </a:ext>
            </a:extLst>
          </p:cNvPr>
          <p:cNvSpPr>
            <a:spLocks noGrp="1"/>
          </p:cNvSpPr>
          <p:nvPr>
            <p:ph idx="1"/>
          </p:nvPr>
        </p:nvSpPr>
        <p:spPr>
          <a:xfrm>
            <a:off x="651039" y="1477768"/>
            <a:ext cx="11255603" cy="6287679"/>
          </a:xfrm>
        </p:spPr>
        <p:txBody>
          <a:bodyPr>
            <a:normAutofit fontScale="77500" lnSpcReduction="20000"/>
          </a:bodyPr>
          <a:lstStyle/>
          <a:p>
            <a:pPr marL="574675" indent="-574675">
              <a:lnSpc>
                <a:spcPct val="120000"/>
              </a:lnSpc>
              <a:spcBef>
                <a:spcPts val="0"/>
              </a:spcBef>
              <a:spcAft>
                <a:spcPts val="600"/>
              </a:spcAft>
              <a:buNone/>
              <a:tabLst>
                <a:tab pos="574675" algn="l"/>
                <a:tab pos="685800" algn="l"/>
                <a:tab pos="914400" algn="l"/>
                <a:tab pos="1143000" algn="l"/>
                <a:tab pos="1371600" algn="l"/>
                <a:tab pos="1600200" algn="l"/>
                <a:tab pos="1828800" algn="l"/>
                <a:tab pos="2057400" algn="l"/>
              </a:tabLst>
            </a:pPr>
            <a:r>
              <a:rPr lang="en-US" sz="49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3.	The Fall of the Southern Kingdom of Judah to Babylon, YHWH’s Agents of Doom (</a:t>
            </a:r>
            <a:r>
              <a:rPr lang="en-US" sz="41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2 Kings 18:1–25:26</a:t>
            </a:r>
            <a:r>
              <a:rPr lang="en-US" sz="49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a:t>
            </a:r>
            <a:endParaRPr lang="en-US" sz="4900" b="1" dirty="0">
              <a:solidFill>
                <a:srgbClr val="1E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1141413" marR="0" indent="-566738">
              <a:lnSpc>
                <a:spcPct val="120000"/>
              </a:lnSpc>
              <a:spcBef>
                <a:spcPts val="0"/>
              </a:spcBef>
              <a:spcAft>
                <a:spcPts val="600"/>
              </a:spcAft>
              <a:buNone/>
              <a:tabLst>
                <a:tab pos="457200" algn="l"/>
                <a:tab pos="685800" algn="l"/>
                <a:tab pos="1141413" algn="l"/>
                <a:tab pos="1371600" algn="l"/>
                <a:tab pos="1600200" algn="l"/>
                <a:tab pos="1828800" algn="l"/>
                <a:tab pos="2057400" algn="l"/>
              </a:tabLst>
            </a:pPr>
            <a:r>
              <a:rPr lang="en-US" sz="4900" b="1" dirty="0">
                <a:solidFill>
                  <a:srgbClr val="1E0000"/>
                </a:solidFill>
                <a:effectLst/>
                <a:highlight>
                  <a:srgbClr val="FFFF00"/>
                </a:highlight>
                <a:latin typeface="Calibri" panose="020F0502020204030204" pitchFamily="34" charset="0"/>
                <a:ea typeface="Calibri" panose="020F0502020204030204" pitchFamily="34" charset="0"/>
                <a:cs typeface="Calibri" panose="020F0502020204030204" pitchFamily="34" charset="0"/>
              </a:rPr>
              <a:t>a.</a:t>
            </a:r>
            <a:r>
              <a:rPr lang="en-US" sz="4900" b="1" dirty="0">
                <a:solidFill>
                  <a:srgbClr val="1E0000"/>
                </a:solidFill>
                <a:highlight>
                  <a:srgbClr val="FFFF00"/>
                </a:highlight>
                <a:latin typeface="Calibri" panose="020F0502020204030204" pitchFamily="34" charset="0"/>
                <a:ea typeface="Calibri" panose="020F0502020204030204" pitchFamily="34" charset="0"/>
                <a:cs typeface="Calibri" panose="020F0502020204030204" pitchFamily="34" charset="0"/>
              </a:rPr>
              <a:t>	</a:t>
            </a:r>
            <a:r>
              <a:rPr lang="en-US" sz="4900" b="1" dirty="0">
                <a:solidFill>
                  <a:srgbClr val="1E0000"/>
                </a:solidFill>
                <a:effectLst/>
                <a:highlight>
                  <a:srgbClr val="FFFF00"/>
                </a:highlight>
                <a:latin typeface="Calibri" panose="020F0502020204030204" pitchFamily="34" charset="0"/>
                <a:ea typeface="Calibri" panose="020F0502020204030204" pitchFamily="34" charset="0"/>
                <a:cs typeface="Calibri" panose="020F0502020204030204" pitchFamily="34" charset="0"/>
              </a:rPr>
              <a:t>Premonitions of the End of Judah: The Reign of Hezekiah (18:1–20:21)</a:t>
            </a:r>
            <a:endParaRPr lang="en-US" sz="4900" b="1" dirty="0">
              <a:solidFill>
                <a:srgbClr val="1E0000"/>
              </a:solidFill>
              <a:effectLst/>
              <a:highlight>
                <a:srgbClr val="FFFF00"/>
              </a:highlight>
              <a:latin typeface="Calibri" panose="020F0502020204030204" pitchFamily="34" charset="0"/>
              <a:ea typeface="Calibri" panose="020F0502020204030204" pitchFamily="34" charset="0"/>
              <a:cs typeface="Arial" panose="020B0604020202020204" pitchFamily="34" charset="0"/>
            </a:endParaRPr>
          </a:p>
          <a:p>
            <a:pPr marL="1828800" marR="0" indent="-1254125">
              <a:lnSpc>
                <a:spcPct val="120000"/>
              </a:lnSpc>
              <a:spcBef>
                <a:spcPts val="0"/>
              </a:spcBef>
              <a:spcAft>
                <a:spcPts val="600"/>
              </a:spcAft>
              <a:buNone/>
              <a:tabLst>
                <a:tab pos="457200" algn="l"/>
                <a:tab pos="685800" algn="l"/>
                <a:tab pos="914400" algn="l"/>
                <a:tab pos="1141413" algn="l"/>
                <a:tab pos="1600200" algn="l"/>
                <a:tab pos="1828800" algn="l"/>
                <a:tab pos="1885950" algn="l"/>
                <a:tab pos="2057400" algn="l"/>
              </a:tabLst>
            </a:pPr>
            <a:r>
              <a:rPr lang="en-US" sz="49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A Summary Positive Assessment of Hezekiah’s Reign (18:1–8)</a:t>
            </a:r>
          </a:p>
          <a:p>
            <a:pPr marL="1828800" marR="0" indent="-1254125">
              <a:lnSpc>
                <a:spcPct val="120000"/>
              </a:lnSpc>
              <a:spcBef>
                <a:spcPts val="0"/>
              </a:spcBef>
              <a:spcAft>
                <a:spcPts val="600"/>
              </a:spcAft>
              <a:buNone/>
              <a:tabLst>
                <a:tab pos="457200" algn="l"/>
                <a:tab pos="685800" algn="l"/>
                <a:tab pos="914400" algn="l"/>
                <a:tab pos="1141413" algn="l"/>
                <a:tab pos="1600200" algn="l"/>
                <a:tab pos="1828800" algn="l"/>
                <a:tab pos="1885950" algn="l"/>
                <a:tab pos="2057400" algn="l"/>
              </a:tabLst>
            </a:pPr>
            <a:r>
              <a:rPr lang="en-US" sz="49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The Evidence of Hezekiah’s Remarkable Faith in the Face of the Assyrians (18:9–19:37)</a:t>
            </a:r>
            <a:endParaRPr lang="en-US" sz="49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1413" marR="0" indent="460375">
              <a:lnSpc>
                <a:spcPct val="12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735861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445771" y="1257300"/>
            <a:ext cx="11281174" cy="5445157"/>
          </a:xfrm>
        </p:spPr>
        <p:txBody>
          <a:bodyPr>
            <a:normAutofit/>
          </a:bodyPr>
          <a:lstStyle/>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Hoshea of Israel (2 Kings 17) He was forcefully deposed and exiled by the Assyrians.</a:t>
            </a:r>
            <a:endParaRPr lang="en-US" sz="35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Jehoahaz (2 Kings 23:31–35) He was deposed and replaced by Jehoiakim and deported to Egypt by Pharaoh Neco.</a:t>
            </a:r>
            <a:endParaRPr lang="en-US" sz="35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Jehoiachin (2 Kings 24:8–17) He was deposed and replaced by Zedekiah and deported to Babylon by Nebuchadnezzar.</a:t>
            </a:r>
            <a:endParaRPr lang="en-US" sz="35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1200"/>
              </a:spcAft>
              <a:buNone/>
              <a:tabLst>
                <a:tab pos="228600" algn="l"/>
                <a:tab pos="457200" algn="l"/>
                <a:tab pos="685800" algn="l"/>
                <a:tab pos="914400" algn="l"/>
                <a:tab pos="1143000" algn="l"/>
                <a:tab pos="1371600" algn="l"/>
                <a:tab pos="16002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Zedekiah (2 Kings 25) He was forcefully deposed and carried off into exile by Nebuchadnezzar.</a:t>
            </a:r>
            <a:endPar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endParaRPr>
          </a:p>
        </p:txBody>
      </p:sp>
    </p:spTree>
    <p:extLst>
      <p:ext uri="{BB962C8B-B14F-4D97-AF65-F5344CB8AC3E}">
        <p14:creationId xmlns:p14="http://schemas.microsoft.com/office/powerpoint/2010/main" val="11903792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AD8F0E-81F2-8161-10B3-E5711150CEF5}"/>
              </a:ext>
            </a:extLst>
          </p:cNvPr>
          <p:cNvSpPr>
            <a:spLocks noGrp="1"/>
          </p:cNvSpPr>
          <p:nvPr>
            <p:ph idx="1"/>
          </p:nvPr>
        </p:nvSpPr>
        <p:spPr>
          <a:xfrm>
            <a:off x="1" y="960120"/>
            <a:ext cx="11849492" cy="5742337"/>
          </a:xfrm>
        </p:spPr>
        <p:txBody>
          <a:bodyPr>
            <a:normAutofit lnSpcReduction="10000"/>
          </a:bodyPr>
          <a:lstStyle/>
          <a:p>
            <a:pPr marL="1376363" marR="0" indent="-801688">
              <a:lnSpc>
                <a:spcPct val="120000"/>
              </a:lnSpc>
              <a:spcBef>
                <a:spcPts val="0"/>
              </a:spcBef>
              <a:spcAft>
                <a:spcPts val="600"/>
              </a:spcAft>
              <a:buNone/>
              <a:tabLst>
                <a:tab pos="685800" algn="l"/>
                <a:tab pos="914400" algn="l"/>
                <a:tab pos="1371600" algn="l"/>
                <a:tab pos="1376363"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The Evidence of Hezekiah’s Remarkable Faith in the Face of the Assyrians (18:9–19:37)</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055813" marR="0" indent="-679450">
              <a:lnSpc>
                <a:spcPct val="120000"/>
              </a:lnSpc>
              <a:spcBef>
                <a:spcPts val="0"/>
              </a:spcBef>
              <a:spcAft>
                <a:spcPts val="600"/>
              </a:spcAft>
              <a:buAutoNum type="alphaLcParenBoth"/>
              <a:tabLst>
                <a:tab pos="457200" algn="l"/>
                <a:tab pos="685800" algn="l"/>
                <a:tab pos="914400" algn="l"/>
                <a:tab pos="1376363"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Historical Background to The Assyrian Crisis in Judah </a:t>
            </a:r>
            <a:r>
              <a:rPr lang="en-US" sz="2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r>
              <a:rPr lang="en-US" sz="11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18:9–12</a:t>
            </a:r>
            <a:r>
              <a:rPr lang="en-US" sz="2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p>
          <a:p>
            <a:pPr marL="2055813" marR="0" indent="-679450">
              <a:lnSpc>
                <a:spcPct val="120000"/>
              </a:lnSpc>
              <a:spcBef>
                <a:spcPts val="0"/>
              </a:spcBef>
              <a:spcAft>
                <a:spcPts val="600"/>
              </a:spcAft>
              <a:buAutoNum type="alphaLcParenBoth"/>
              <a:tabLst>
                <a:tab pos="457200" algn="l"/>
                <a:tab pos="685800" algn="l"/>
                <a:tab pos="914400" algn="l"/>
                <a:tab pos="1376363"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The Assyrian Invasion of Judah (18:13–16)</a:t>
            </a:r>
            <a:endParaRPr lang="en-US"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2055813" marR="0" indent="-679450">
              <a:lnSpc>
                <a:spcPct val="120000"/>
              </a:lnSpc>
              <a:spcBef>
                <a:spcPts val="0"/>
              </a:spcBef>
              <a:spcAft>
                <a:spcPts val="600"/>
              </a:spcAft>
              <a:buAutoNum type="alphaLcParenBoth"/>
              <a:tabLst>
                <a:tab pos="457200" algn="l"/>
                <a:tab pos="685800" algn="l"/>
                <a:tab pos="914400" algn="l"/>
                <a:tab pos="1376363"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Sennacherib’s Challenge to Hezekiah (18:17–37)</a:t>
            </a:r>
            <a:endParaRPr lang="en-US" b="1" dirty="0">
              <a:solidFill>
                <a:srgbClr val="FFFFCC"/>
              </a:solidFill>
              <a:latin typeface="Calibri" panose="020F0502020204030204" pitchFamily="34" charset="0"/>
              <a:ea typeface="Calibri" panose="020F0502020204030204" pitchFamily="34" charset="0"/>
              <a:cs typeface="Calibri" panose="020F0502020204030204" pitchFamily="34" charset="0"/>
            </a:endParaRPr>
          </a:p>
          <a:p>
            <a:pPr marL="2055813" marR="0" indent="-679450">
              <a:lnSpc>
                <a:spcPct val="120000"/>
              </a:lnSpc>
              <a:spcBef>
                <a:spcPts val="0"/>
              </a:spcBef>
              <a:spcAft>
                <a:spcPts val="600"/>
              </a:spcAft>
              <a:buAutoNum type="alphaLcParenBoth"/>
              <a:tabLst>
                <a:tab pos="457200" algn="l"/>
                <a:tab pos="685800" algn="l"/>
                <a:tab pos="914400" algn="l"/>
                <a:tab pos="1376363"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YHWH’s Encouragement for Hezekiah (19:1–7)</a:t>
            </a:r>
            <a:endParaRPr lang="en-US"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2055813" marR="0" indent="-679450">
              <a:lnSpc>
                <a:spcPct val="120000"/>
              </a:lnSpc>
              <a:spcBef>
                <a:spcPts val="0"/>
              </a:spcBef>
              <a:spcAft>
                <a:spcPts val="600"/>
              </a:spcAft>
              <a:buAutoNum type="alphaLcParenBoth"/>
              <a:tabLst>
                <a:tab pos="457200" algn="l"/>
                <a:tab pos="685800" algn="l"/>
                <a:tab pos="914400" algn="l"/>
                <a:tab pos="1376363"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Rabshakeh’s Defiance of YHWH In His Note to Hezekiah</a:t>
            </a:r>
            <a:r>
              <a:rPr lang="en-US" sz="2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r>
              <a:rPr lang="en-US" sz="1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19:8–13</a:t>
            </a:r>
            <a:r>
              <a:rPr lang="en-US" sz="2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sz="2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2055813" marR="0" indent="-679450">
              <a:lnSpc>
                <a:spcPct val="120000"/>
              </a:lnSpc>
              <a:spcBef>
                <a:spcPts val="0"/>
              </a:spcBef>
              <a:spcAft>
                <a:spcPts val="600"/>
              </a:spcAft>
              <a:buAutoNum type="alphaLcParenBoth"/>
              <a:tabLst>
                <a:tab pos="457200" algn="l"/>
                <a:tab pos="685800" algn="l"/>
                <a:tab pos="914400" algn="l"/>
                <a:tab pos="1376363"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Hezekiah’s Remarkable Prayer to YHWH (19:14–19)</a:t>
            </a:r>
            <a:endParaRPr lang="en-US"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2055813" marR="0" indent="-679450">
              <a:lnSpc>
                <a:spcPct val="120000"/>
              </a:lnSpc>
              <a:spcBef>
                <a:spcPts val="0"/>
              </a:spcBef>
              <a:spcAft>
                <a:spcPts val="600"/>
              </a:spcAft>
              <a:buAutoNum type="alphaLcParenBoth"/>
              <a:tabLst>
                <a:tab pos="457200" algn="l"/>
                <a:tab pos="685800" algn="l"/>
                <a:tab pos="914400" algn="l"/>
                <a:tab pos="1376363"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YHWH’s Answer to Hezekiah’s Prayer (19:20–34)</a:t>
            </a:r>
            <a:endParaRPr lang="en-US"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2055813" marR="0" indent="-679450">
              <a:lnSpc>
                <a:spcPct val="120000"/>
              </a:lnSpc>
              <a:spcBef>
                <a:spcPts val="0"/>
              </a:spcBef>
              <a:spcAft>
                <a:spcPts val="600"/>
              </a:spcAft>
              <a:buAutoNum type="alphaLcParenBoth"/>
              <a:tabLst>
                <a:tab pos="457200" algn="l"/>
                <a:tab pos="685800" algn="l"/>
                <a:tab pos="914400" algn="l"/>
                <a:tab pos="1376363"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YHWH’s Deliverance of Judah from the Assyrians (</a:t>
            </a:r>
            <a:r>
              <a:rPr lang="en-US" sz="1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19:35–37</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1605312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AD8F0E-81F2-8161-10B3-E5711150CEF5}"/>
              </a:ext>
            </a:extLst>
          </p:cNvPr>
          <p:cNvSpPr>
            <a:spLocks noGrp="1"/>
          </p:cNvSpPr>
          <p:nvPr>
            <p:ph idx="1"/>
          </p:nvPr>
        </p:nvSpPr>
        <p:spPr>
          <a:xfrm>
            <a:off x="452487" y="937259"/>
            <a:ext cx="11397005" cy="5425833"/>
          </a:xfrm>
        </p:spPr>
        <p:txBody>
          <a:bodyPr>
            <a:noAutofit/>
          </a:bodyPr>
          <a:lstStyle/>
          <a:p>
            <a:pPr marR="0" indent="0">
              <a:lnSpc>
                <a:spcPct val="10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Premonitions of the End of Judah: The Reign of Hezekiah 			(18:1–20:21)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R="0" indent="0">
              <a:lnSpc>
                <a:spcPct val="10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2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A Summary Positive Assessment of Hezekiah’s Reign (</a:t>
            </a:r>
            <a:r>
              <a:rPr lang="en-US" sz="1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18:1–8</a:t>
            </a:r>
            <a:r>
              <a:rPr lang="en-US" sz="2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p>
          <a:p>
            <a:pPr marR="0" indent="0">
              <a:lnSpc>
                <a:spcPct val="10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2400" b="1" dirty="0">
                <a:solidFill>
                  <a:srgbClr val="FFFFCC"/>
                </a:solidFill>
                <a:effectLst/>
                <a:latin typeface="Calibri" panose="020F0502020204030204" pitchFamily="34" charset="0"/>
                <a:ea typeface="Calibri" panose="020F0502020204030204" pitchFamily="34" charset="0"/>
              </a:rPr>
              <a:t>		(2)	The Evidence of Hezekiah’s Remarkable Faith in the Face 						of the Assyrians (18:9–19:37)</a:t>
            </a:r>
            <a:endParaRPr lang="en-US" sz="2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R="0" indent="0">
              <a:lnSpc>
                <a:spcPct val="10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(3)	Hezekiah’s Lapse of Spiritual Focus (20:1–19)</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200150" lvl="1" indent="-514350">
              <a:lnSpc>
                <a:spcPct val="100000"/>
              </a:lnSpc>
              <a:spcBef>
                <a:spcPts val="0"/>
              </a:spcBef>
              <a:spcAft>
                <a:spcPts val="600"/>
              </a:spcAft>
              <a:buAutoNum type="arabicParenBoth" startAt="4"/>
              <a:tabLst>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Epilogue: The Death of Hezekiah (20:20–21)</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lvl="1" indent="-458788">
              <a:lnSpc>
                <a:spcPct val="100000"/>
              </a:lnSpc>
              <a:spcBef>
                <a:spcPts val="0"/>
              </a:spcBef>
              <a:spcAft>
                <a:spcPts val="600"/>
              </a:spcAft>
              <a:buNone/>
              <a:tabLst>
                <a:tab pos="457200" algn="l"/>
                <a:tab pos="687388" algn="l"/>
                <a:tab pos="914400" algn="l"/>
                <a:tab pos="1143000" algn="l"/>
                <a:tab pos="1371600" algn="l"/>
                <a:tab pos="1600200" algn="l"/>
                <a:tab pos="1828800" algn="l"/>
                <a:tab pos="2057400" algn="l"/>
              </a:tabLst>
            </a:pPr>
            <a:r>
              <a:rPr lang="en-US" sz="3200" b="1" dirty="0">
                <a:solidFill>
                  <a:srgbClr val="1E0000"/>
                </a:solidFill>
                <a:effectLst/>
                <a:highlight>
                  <a:srgbClr val="FFFF00"/>
                </a:highlight>
                <a:latin typeface="Calibri" panose="020F0502020204030204" pitchFamily="34" charset="0"/>
                <a:ea typeface="Calibri" panose="020F0502020204030204" pitchFamily="34" charset="0"/>
                <a:cs typeface="Calibri" panose="020F0502020204030204" pitchFamily="34" charset="0"/>
              </a:rPr>
              <a:t>b.	Guaranteeing the End of Judah: The Reigns of Manasseh and 	Amon (21:1–26; cf. 23:26–27)</a:t>
            </a:r>
            <a:endParaRPr lang="en-US" sz="3200" b="1" dirty="0">
              <a:solidFill>
                <a:srgbClr val="1E0000"/>
              </a:solidFill>
              <a:effectLst/>
              <a:highlight>
                <a:srgbClr val="FFFF00"/>
              </a:highligh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Evil Reign of Manasseh (21:1–18)</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The Evil Reign of Amon (21:19–26)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1611810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AD8F0E-81F2-8161-10B3-E5711150CEF5}"/>
              </a:ext>
            </a:extLst>
          </p:cNvPr>
          <p:cNvSpPr>
            <a:spLocks noGrp="1"/>
          </p:cNvSpPr>
          <p:nvPr>
            <p:ph idx="1"/>
          </p:nvPr>
        </p:nvSpPr>
        <p:spPr>
          <a:xfrm>
            <a:off x="593889" y="902969"/>
            <a:ext cx="11255603" cy="5761781"/>
          </a:xfrm>
        </p:spPr>
        <p:txBody>
          <a:bodyPr>
            <a:normAutofit/>
          </a:bodyPr>
          <a:lstStyle/>
          <a:p>
            <a:pPr marL="461963" marR="0" indent="-461963">
              <a:lnSpc>
                <a:spcPct val="12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600" b="1" dirty="0">
                <a:solidFill>
                  <a:srgbClr val="1E0000"/>
                </a:solidFill>
                <a:effectLst/>
                <a:highlight>
                  <a:srgbClr val="FFFF00"/>
                </a:highlight>
                <a:latin typeface="Calibri" panose="020F0502020204030204" pitchFamily="34" charset="0"/>
                <a:ea typeface="Calibri" panose="020F0502020204030204" pitchFamily="34" charset="0"/>
                <a:cs typeface="Calibri" panose="020F0502020204030204" pitchFamily="34" charset="0"/>
              </a:rPr>
              <a:t>c.	Escaping the End: The Reign of Josiah, the Model of Piety (22:1–23:30; cf. 22:19; 23:25)</a:t>
            </a:r>
            <a:endParaRPr lang="en-US" sz="3600" b="1" dirty="0">
              <a:solidFill>
                <a:srgbClr val="1E0000"/>
              </a:solidFill>
              <a:effectLst/>
              <a:highlight>
                <a:srgbClr val="FFFF00"/>
              </a:highligh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A Summary Assessment of Josiah’s Reign (22:1–2)</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84263" marR="0" indent="-1084263">
              <a:lnSpc>
                <a:spcPct val="12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The Rediscovery of the Torah of Moses (Deuteronomy) (22:3–20)</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26665459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D0549-CE83-68BF-3C80-B77BDC747419}"/>
              </a:ext>
            </a:extLst>
          </p:cNvPr>
          <p:cNvSpPr>
            <a:spLocks noGrp="1"/>
          </p:cNvSpPr>
          <p:nvPr>
            <p:ph type="title"/>
          </p:nvPr>
        </p:nvSpPr>
        <p:spPr>
          <a:xfrm>
            <a:off x="747433" y="1050926"/>
            <a:ext cx="10515600" cy="665816"/>
          </a:xfrm>
        </p:spPr>
        <p:txBody>
          <a:bodyPr>
            <a:normAutofit/>
          </a:bodyPr>
          <a:lstStyle/>
          <a:p>
            <a:r>
              <a:rPr lang="en-US" sz="3600" b="1" dirty="0">
                <a:solidFill>
                  <a:srgbClr val="FFFFCC"/>
                </a:solidFill>
                <a:latin typeface="+mn-lt"/>
              </a:rPr>
              <a:t>Huldah’s Commendation of Josiah (2 Kings 22:18b–20)</a:t>
            </a:r>
          </a:p>
        </p:txBody>
      </p:sp>
      <p:sp>
        <p:nvSpPr>
          <p:cNvPr id="3" name="Content Placeholder 2">
            <a:extLst>
              <a:ext uri="{FF2B5EF4-FFF2-40B4-BE49-F238E27FC236}">
                <a16:creationId xmlns:a16="http://schemas.microsoft.com/office/drawing/2014/main" id="{D2B45827-D14C-4B50-6D64-754F7BDF401A}"/>
              </a:ext>
            </a:extLst>
          </p:cNvPr>
          <p:cNvSpPr>
            <a:spLocks noGrp="1"/>
          </p:cNvSpPr>
          <p:nvPr>
            <p:ph idx="1"/>
          </p:nvPr>
        </p:nvSpPr>
        <p:spPr>
          <a:xfrm>
            <a:off x="747433" y="2017507"/>
            <a:ext cx="10901082" cy="5184026"/>
          </a:xfrm>
        </p:spPr>
        <p:txBody>
          <a:bodyPr>
            <a:noAutofit/>
          </a:bodyPr>
          <a:lstStyle/>
          <a:p>
            <a:pPr marL="0" indent="0" algn="l" rtl="0">
              <a:buNone/>
            </a:pPr>
            <a:r>
              <a:rPr lang="en-US" sz="3200" b="1" i="0" u="none" strike="noStrike" baseline="0" dirty="0">
                <a:solidFill>
                  <a:srgbClr val="FFFFCC"/>
                </a:solidFill>
                <a:cs typeface="SBL BibLit" panose="02000000000000000000" pitchFamily="2" charset="-79"/>
              </a:rPr>
              <a:t>'This is what YHWH, the God of Israel, says concerning the words you heard:</a:t>
            </a:r>
          </a:p>
          <a:p>
            <a:pPr marL="0" indent="0" algn="l" rtl="0">
              <a:buNone/>
            </a:pPr>
            <a:r>
              <a:rPr lang="en-US" sz="3200" b="1" i="0" u="none" strike="noStrike" baseline="30000" dirty="0">
                <a:solidFill>
                  <a:srgbClr val="FFFFCC"/>
                </a:solidFill>
                <a:cs typeface="SBL BibLit" panose="02000000000000000000" pitchFamily="2" charset="-79"/>
              </a:rPr>
              <a:t>19</a:t>
            </a:r>
            <a:r>
              <a:rPr lang="en-US" sz="3200" b="1" i="0" u="none" strike="noStrike" baseline="0" dirty="0">
                <a:solidFill>
                  <a:srgbClr val="FFFFCC"/>
                </a:solidFill>
                <a:cs typeface="SBL BibLit" panose="02000000000000000000" pitchFamily="2" charset="-79"/>
              </a:rPr>
              <a:t> Because your heart was tender and you humbled yourself before YHWH when you heard what I have spoken against this place and its people—that they would become a curse</a:t>
            </a:r>
            <a:r>
              <a:rPr lang="en-US" sz="3200" b="1" i="0" u="none" strike="noStrike" baseline="30000" dirty="0">
                <a:solidFill>
                  <a:srgbClr val="FFFFCC"/>
                </a:solidFill>
                <a:cs typeface="SBL BibLit" panose="02000000000000000000" pitchFamily="2" charset="-79"/>
              </a:rPr>
              <a:t> </a:t>
            </a:r>
            <a:r>
              <a:rPr lang="en-US" sz="3200" b="1" i="0" u="none" strike="noStrike" baseline="0" dirty="0">
                <a:solidFill>
                  <a:srgbClr val="FFFFCC"/>
                </a:solidFill>
                <a:cs typeface="SBL BibLit" panose="02000000000000000000" pitchFamily="2" charset="-79"/>
              </a:rPr>
              <a:t>and be laid waste—and because you tore your robes and wept in my presence, I also have heard you, declares YHWH.</a:t>
            </a:r>
          </a:p>
          <a:p>
            <a:pPr marL="0" indent="0" algn="l" rtl="0">
              <a:buNone/>
            </a:pPr>
            <a:r>
              <a:rPr lang="en-US" sz="3200" b="1" i="0" u="none" strike="noStrike" baseline="30000" dirty="0">
                <a:solidFill>
                  <a:srgbClr val="FFFFCC"/>
                </a:solidFill>
                <a:cs typeface="SBL BibLit" panose="02000000000000000000" pitchFamily="2" charset="-79"/>
              </a:rPr>
              <a:t>20</a:t>
            </a:r>
            <a:r>
              <a:rPr lang="en-US" sz="3200" b="1" i="0" u="none" strike="noStrike" baseline="0" dirty="0">
                <a:solidFill>
                  <a:srgbClr val="FFFFCC"/>
                </a:solidFill>
                <a:cs typeface="SBL BibLit" panose="02000000000000000000" pitchFamily="2" charset="-79"/>
              </a:rPr>
              <a:t> Therefore I will gather you to your ancestors, and you will be buried in peace. Your eyes will not see all the disaster I am going to bring on this place.'"</a:t>
            </a:r>
            <a:endParaRPr lang="en-US" sz="3200" b="1" dirty="0">
              <a:solidFill>
                <a:srgbClr val="FFFFCC"/>
              </a:solidFill>
            </a:endParaRPr>
          </a:p>
        </p:txBody>
      </p:sp>
    </p:spTree>
    <p:extLst>
      <p:ext uri="{BB962C8B-B14F-4D97-AF65-F5344CB8AC3E}">
        <p14:creationId xmlns:p14="http://schemas.microsoft.com/office/powerpoint/2010/main" val="201640122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AD8F0E-81F2-8161-10B3-E5711150CEF5}"/>
              </a:ext>
            </a:extLst>
          </p:cNvPr>
          <p:cNvSpPr>
            <a:spLocks noGrp="1"/>
          </p:cNvSpPr>
          <p:nvPr>
            <p:ph idx="1"/>
          </p:nvPr>
        </p:nvSpPr>
        <p:spPr>
          <a:xfrm>
            <a:off x="593889" y="1108709"/>
            <a:ext cx="11255603" cy="5556041"/>
          </a:xfrm>
        </p:spPr>
        <p:txBody>
          <a:bodyPr>
            <a:normAutofit fontScale="92500"/>
          </a:bodyPr>
          <a:lstStyle/>
          <a:p>
            <a:pPr marL="461963" marR="0" indent="-461963">
              <a:lnSpc>
                <a:spcPct val="12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600" b="1" dirty="0">
                <a:solidFill>
                  <a:srgbClr val="1E0000"/>
                </a:solidFill>
                <a:effectLst/>
                <a:highlight>
                  <a:srgbClr val="FFFF00"/>
                </a:highlight>
                <a:latin typeface="Calibri" panose="020F0502020204030204" pitchFamily="34" charset="0"/>
                <a:ea typeface="Calibri" panose="020F0502020204030204" pitchFamily="34" charset="0"/>
                <a:cs typeface="Calibri" panose="020F0502020204030204" pitchFamily="34" charset="0"/>
              </a:rPr>
              <a:t>c.	Escaping the End: The Reign of Josiah, the Model of Piety (22:1–23:30; cf. 22:19; 23:25)</a:t>
            </a:r>
            <a:endParaRPr lang="en-US" sz="3600" b="1" dirty="0">
              <a:solidFill>
                <a:srgbClr val="1E0000"/>
              </a:solidFill>
              <a:effectLst/>
              <a:highlight>
                <a:srgbClr val="FFFF00"/>
              </a:highligh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A Summary Assessment of Josiah’s Reign (22:1–2)</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84263" marR="0" indent="-1084263">
              <a:lnSpc>
                <a:spcPct val="12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The Rediscovery of the Torah of Moses (Deuteronomy) (22:3–20)</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84263" marR="0" indent="-1084263">
              <a:lnSpc>
                <a:spcPct val="12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(3)	Josiah’s Actions in Response to Hearing the Torah Scroll (23:1–27)</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084263" marR="0" indent="-1084263">
              <a:lnSpc>
                <a:spcPct val="12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6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(4)	A Narrative Account of Josiah’s Tragic Death (23:28–30)</a:t>
            </a:r>
            <a:endParaRPr lang="en-US" sz="36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650136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D0549-CE83-68BF-3C80-B77BDC747419}"/>
              </a:ext>
            </a:extLst>
          </p:cNvPr>
          <p:cNvSpPr>
            <a:spLocks noGrp="1"/>
          </p:cNvSpPr>
          <p:nvPr>
            <p:ph type="title"/>
          </p:nvPr>
        </p:nvSpPr>
        <p:spPr>
          <a:xfrm>
            <a:off x="735330" y="803052"/>
            <a:ext cx="10515600" cy="665816"/>
          </a:xfrm>
        </p:spPr>
        <p:txBody>
          <a:bodyPr>
            <a:normAutofit fontScale="90000"/>
          </a:bodyPr>
          <a:lstStyle/>
          <a:p>
            <a:r>
              <a:rPr lang="en-US" sz="3600" b="1" dirty="0">
                <a:solidFill>
                  <a:srgbClr val="FFFFCC"/>
                </a:solidFill>
                <a:latin typeface="+mn-lt"/>
              </a:rPr>
              <a:t>The Narrator’s Commendation of Josiah (2 Kings 23:25)</a:t>
            </a:r>
          </a:p>
        </p:txBody>
      </p:sp>
      <p:sp>
        <p:nvSpPr>
          <p:cNvPr id="3" name="Content Placeholder 2">
            <a:extLst>
              <a:ext uri="{FF2B5EF4-FFF2-40B4-BE49-F238E27FC236}">
                <a16:creationId xmlns:a16="http://schemas.microsoft.com/office/drawing/2014/main" id="{D2B45827-D14C-4B50-6D64-754F7BDF401A}"/>
              </a:ext>
            </a:extLst>
          </p:cNvPr>
          <p:cNvSpPr>
            <a:spLocks noGrp="1"/>
          </p:cNvSpPr>
          <p:nvPr>
            <p:ph idx="1"/>
          </p:nvPr>
        </p:nvSpPr>
        <p:spPr>
          <a:xfrm>
            <a:off x="502024" y="1577340"/>
            <a:ext cx="11089341" cy="4915533"/>
          </a:xfrm>
        </p:spPr>
        <p:txBody>
          <a:bodyPr>
            <a:noAutofit/>
          </a:bodyPr>
          <a:lstStyle/>
          <a:p>
            <a:pPr marL="0" indent="0" algn="l" rtl="0">
              <a:lnSpc>
                <a:spcPct val="100000"/>
              </a:lnSpc>
              <a:spcBef>
                <a:spcPts val="0"/>
              </a:spcBef>
              <a:spcAft>
                <a:spcPts val="600"/>
              </a:spcAft>
              <a:buNone/>
            </a:pPr>
            <a:r>
              <a:rPr lang="en-US" sz="3200" b="1" i="0" u="none" strike="noStrike" baseline="0" dirty="0">
                <a:solidFill>
                  <a:srgbClr val="FFFFCC"/>
                </a:solidFill>
                <a:cs typeface="SBL BibLit" panose="02000000000000000000" pitchFamily="2" charset="-79"/>
              </a:rPr>
              <a:t>Josiah disposed of the mediums and the necromancers and the teraphim (household gods) and dung pellets (idols) and all the disgusting objects (</a:t>
            </a:r>
            <a:r>
              <a:rPr lang="he-IL" sz="3200" b="1" i="0" u="none" strike="noStrike" baseline="0" dirty="0">
                <a:solidFill>
                  <a:srgbClr val="FFFFCC"/>
                </a:solidFill>
                <a:cs typeface="SBL BibLit" panose="02000000000000000000" pitchFamily="2" charset="-79"/>
              </a:rPr>
              <a:t>שִׁקֻּצִי</a:t>
            </a:r>
            <a:r>
              <a:rPr lang="en-US" sz="3200" b="1" i="0" u="none" strike="noStrike" baseline="0" dirty="0">
                <a:solidFill>
                  <a:srgbClr val="FFFFCC"/>
                </a:solidFill>
                <a:cs typeface="SBL BibLit" panose="02000000000000000000" pitchFamily="2" charset="-79"/>
              </a:rPr>
              <a:t>ם) that were seen in the land of Judah and in Jerusalem, that he might establish the words of the Torah that were written in the book that Hilkiah the priest found in the house of YHWH.</a:t>
            </a:r>
          </a:p>
          <a:p>
            <a:pPr marL="0" indent="0" algn="l" rtl="0">
              <a:lnSpc>
                <a:spcPct val="100000"/>
              </a:lnSpc>
              <a:spcBef>
                <a:spcPts val="0"/>
              </a:spcBef>
              <a:spcAft>
                <a:spcPts val="600"/>
              </a:spcAft>
              <a:buNone/>
            </a:pPr>
            <a:r>
              <a:rPr lang="en-US" sz="3200" b="1" i="0" u="none" strike="noStrike" baseline="30000" dirty="0">
                <a:solidFill>
                  <a:srgbClr val="FFFFCC"/>
                </a:solidFill>
                <a:cs typeface="SBL BibLit" panose="02000000000000000000" pitchFamily="2" charset="-79"/>
              </a:rPr>
              <a:t>25</a:t>
            </a:r>
            <a:r>
              <a:rPr lang="en-US" sz="3200" b="1" i="0" u="none" strike="noStrike" baseline="0" dirty="0">
                <a:solidFill>
                  <a:srgbClr val="FFFFCC"/>
                </a:solidFill>
                <a:cs typeface="SBL BibLit" panose="02000000000000000000" pitchFamily="2" charset="-79"/>
              </a:rPr>
              <a:t> Before him there was no king like him, who turned to YHWH with his whole heart/mind and with all his </a:t>
            </a:r>
            <a:r>
              <a:rPr lang="en-US" sz="3200" b="1" i="0" u="none" strike="noStrike" baseline="0" dirty="0" err="1">
                <a:solidFill>
                  <a:srgbClr val="FFFFCC"/>
                </a:solidFill>
                <a:cs typeface="SBL BibLit" panose="02000000000000000000" pitchFamily="2" charset="-79"/>
              </a:rPr>
              <a:t>bering</a:t>
            </a:r>
            <a:r>
              <a:rPr lang="en-US" sz="3200" b="1" i="0" u="none" strike="noStrike" baseline="0" dirty="0">
                <a:solidFill>
                  <a:srgbClr val="FFFFCC"/>
                </a:solidFill>
                <a:cs typeface="SBL BibLit" panose="02000000000000000000" pitchFamily="2" charset="-79"/>
              </a:rPr>
              <a:t> and with all his resources, according to the entire Torah of Moses, nor did any like him arise after him. </a:t>
            </a:r>
            <a:endParaRPr lang="en-US" sz="3200" b="1" dirty="0">
              <a:solidFill>
                <a:srgbClr val="FFFFCC"/>
              </a:solidFill>
            </a:endParaRPr>
          </a:p>
        </p:txBody>
      </p:sp>
    </p:spTree>
    <p:extLst>
      <p:ext uri="{BB962C8B-B14F-4D97-AF65-F5344CB8AC3E}">
        <p14:creationId xmlns:p14="http://schemas.microsoft.com/office/powerpoint/2010/main" val="349237124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AD8F0E-81F2-8161-10B3-E5711150CEF5}"/>
              </a:ext>
            </a:extLst>
          </p:cNvPr>
          <p:cNvSpPr>
            <a:spLocks noGrp="1"/>
          </p:cNvSpPr>
          <p:nvPr>
            <p:ph idx="1"/>
          </p:nvPr>
        </p:nvSpPr>
        <p:spPr>
          <a:xfrm>
            <a:off x="593889" y="1385739"/>
            <a:ext cx="11255603" cy="4977353"/>
          </a:xfrm>
        </p:spPr>
        <p:txBody>
          <a:bodyPr>
            <a:normAutofit/>
          </a:bodyPr>
          <a:lstStyle/>
          <a:p>
            <a:pPr marL="0" marR="0" indent="0">
              <a:lnSpc>
                <a:spcPct val="10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400" b="1" dirty="0">
                <a:solidFill>
                  <a:srgbClr val="1E0000"/>
                </a:solidFill>
                <a:effectLst/>
                <a:highlight>
                  <a:srgbClr val="FFFF00"/>
                </a:highlight>
                <a:latin typeface="Calibri" panose="020F0502020204030204" pitchFamily="34" charset="0"/>
                <a:ea typeface="Calibri" panose="020F0502020204030204" pitchFamily="34" charset="0"/>
                <a:cs typeface="Calibri" panose="020F0502020204030204" pitchFamily="34" charset="0"/>
              </a:rPr>
              <a:t>d.	Rushing Headlong to the End (23:31–25:30)</a:t>
            </a:r>
            <a:endParaRPr lang="en-US" sz="3400" b="1" dirty="0">
              <a:solidFill>
                <a:srgbClr val="1E0000"/>
              </a:solidFill>
              <a:effectLst/>
              <a:highlight>
                <a:srgbClr val="FFFF00"/>
              </a:highligh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(1)	The Reign of Jehoahaz (23:31–35)</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(2)	The Reign of Jehoiakim (23:36–24:7)</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(3)	The Reign of Jehoiachin (24:8–17)</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(4)	The Reign of Zedekiah (24:18–25:21)</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1420369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AD8F0E-81F2-8161-10B3-E5711150CEF5}"/>
              </a:ext>
            </a:extLst>
          </p:cNvPr>
          <p:cNvSpPr>
            <a:spLocks noGrp="1"/>
          </p:cNvSpPr>
          <p:nvPr>
            <p:ph idx="1"/>
          </p:nvPr>
        </p:nvSpPr>
        <p:spPr>
          <a:xfrm>
            <a:off x="226243" y="674370"/>
            <a:ext cx="11868347" cy="6183630"/>
          </a:xfrm>
        </p:spPr>
        <p:txBody>
          <a:bodyPr>
            <a:normAutofit/>
          </a:bodyPr>
          <a:lstStyle/>
          <a:p>
            <a:pPr marL="461963" marR="0" indent="0">
              <a:lnSpc>
                <a:spcPct val="12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(4)	The Reign of Zedekiah (24:18–25:21)</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2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A Summary Assessment of Zedekiah’s Reign (24:18–20)</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2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(b)	Nebuchadnezzar’s Capture of Jerusalem (25:1–7)</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2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Arial Unicode MS"/>
                <a:cs typeface="Calibri" panose="020F0502020204030204" pitchFamily="34" charset="0"/>
              </a:rPr>
              <a:t>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The Razing of Jerusalem and the Temple (25:8–12)</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2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(d)	The Removal of the Temple Treasures to Babylon (</a:t>
            </a:r>
            <a:r>
              <a:rPr lang="en-US" sz="2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a:t>
            </a:r>
            <a:r>
              <a:rPr lang="en-US" sz="1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5:13–17</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2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(e)	The Slaughter of Religious and Royal Officials at </a:t>
            </a:r>
            <a:r>
              <a:rPr lang="en-US"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Riblah</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r>
              <a:rPr lang="en-US" sz="2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25:18–21</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20000"/>
              </a:lnSpc>
              <a:spcBef>
                <a:spcPts val="0"/>
              </a:spcBef>
              <a:spcAft>
                <a:spcPts val="600"/>
              </a:spcAft>
              <a:buNone/>
              <a:tabLst>
                <a:tab pos="457200" algn="l"/>
                <a:tab pos="685800" algn="l"/>
                <a:tab pos="914400" algn="l"/>
                <a:tab pos="1143000" algn="l"/>
                <a:tab pos="1371600" algn="l"/>
                <a:tab pos="1600200" algn="l"/>
                <a:tab pos="1828800" algn="l"/>
                <a:tab pos="20574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(5)	Historical Epilogue: The Governorship of Gedaliah (25:22–26)</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0"/>
              </a:spcAft>
              <a:buNone/>
              <a:tabLst>
                <a:tab pos="457200" algn="l"/>
                <a:tab pos="685800" algn="l"/>
                <a:tab pos="914400" algn="l"/>
                <a:tab pos="1143000" algn="l"/>
                <a:tab pos="1371600" algn="l"/>
                <a:tab pos="1600200" algn="l"/>
                <a:tab pos="1828800" algn="l"/>
                <a:tab pos="2057400" algn="l"/>
              </a:tabLst>
            </a:pPr>
            <a:r>
              <a:rPr lang="en-US" sz="36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4.  A Glimmer of Hope for the Davidic House: </a:t>
            </a:r>
          </a:p>
          <a:p>
            <a:pPr marL="0" marR="0" indent="0">
              <a:lnSpc>
                <a:spcPct val="107000"/>
              </a:lnSpc>
              <a:spcBef>
                <a:spcPts val="0"/>
              </a:spcBef>
              <a:spcAft>
                <a:spcPts val="0"/>
              </a:spcAft>
              <a:buNone/>
              <a:tabLst>
                <a:tab pos="457200" algn="l"/>
                <a:tab pos="685800" algn="l"/>
                <a:tab pos="914400" algn="l"/>
                <a:tab pos="1143000" algn="l"/>
                <a:tab pos="1371600" algn="l"/>
                <a:tab pos="1600200" algn="l"/>
                <a:tab pos="1828800" algn="l"/>
                <a:tab pos="2057400" algn="l"/>
              </a:tabLst>
            </a:pPr>
            <a:r>
              <a:rPr lang="en-US" sz="3600" b="1" dirty="0">
                <a:solidFill>
                  <a:srgbClr val="1E0000"/>
                </a:solidFill>
                <a:highlight>
                  <a:srgbClr val="00FF00"/>
                </a:highlight>
                <a:latin typeface="Calibri" panose="020F0502020204030204" pitchFamily="34" charset="0"/>
                <a:ea typeface="Calibri" panose="020F0502020204030204" pitchFamily="34" charset="0"/>
                <a:cs typeface="Calibri" panose="020F0502020204030204" pitchFamily="34" charset="0"/>
              </a:rPr>
              <a:t>	</a:t>
            </a:r>
            <a:r>
              <a:rPr lang="en-US" sz="36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The Promotion of Jehoiachin in Babylon (25:27–30)</a:t>
            </a:r>
            <a:endParaRPr lang="en-US" sz="3600" b="1" dirty="0">
              <a:solidFill>
                <a:srgbClr val="1E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20000"/>
              </a:lnSpc>
              <a:spcBef>
                <a:spcPts val="0"/>
              </a:spcBef>
              <a:spcAft>
                <a:spcPts val="600"/>
              </a:spcAft>
              <a:buNone/>
              <a:tabLst>
                <a:tab pos="457200" algn="l"/>
                <a:tab pos="685800" algn="l"/>
                <a:tab pos="914400" algn="l"/>
                <a:tab pos="1143000" algn="l"/>
                <a:tab pos="1371600" algn="l"/>
                <a:tab pos="1600200" algn="l"/>
                <a:tab pos="1828800" algn="l"/>
                <a:tab pos="2057400" algn="l"/>
              </a:tabLst>
            </a:pP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7884368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97132-4A6F-835C-EE37-A5C1876CA31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F9EC8E9-890D-0228-AF4C-7725E27F91D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07613088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5FBE2-62AC-436F-9E1A-0ECD63AFD94F}"/>
              </a:ext>
            </a:extLst>
          </p:cNvPr>
          <p:cNvSpPr>
            <a:spLocks noGrp="1"/>
          </p:cNvSpPr>
          <p:nvPr>
            <p:ph idx="1"/>
          </p:nvPr>
        </p:nvSpPr>
        <p:spPr>
          <a:xfrm>
            <a:off x="838200" y="2988554"/>
            <a:ext cx="10515600" cy="3673503"/>
          </a:xfrm>
        </p:spPr>
        <p:txBody>
          <a:bodyPr>
            <a:normAutofit/>
          </a:bodyPr>
          <a:lstStyle/>
          <a:p>
            <a:pPr marL="0" indent="0" algn="ctr">
              <a:lnSpc>
                <a:spcPct val="100000"/>
              </a:lnSpc>
              <a:spcBef>
                <a:spcPts val="0"/>
              </a:spcBef>
              <a:spcAft>
                <a:spcPts val="1200"/>
              </a:spcAft>
              <a:buNone/>
            </a:pPr>
            <a:endParaRPr lang="en-US" sz="2000" b="1" dirty="0">
              <a:solidFill>
                <a:srgbClr val="FFFF66"/>
              </a:solidFill>
              <a:effectLst/>
              <a:latin typeface="SBL BibLit" panose="02000000000000000000" pitchFamily="2" charset="-79"/>
              <a:ea typeface="SBL BibLit" panose="02000000000000000000" pitchFamily="2" charset="-79"/>
              <a:cs typeface="SBL BibLit" panose="02000000000000000000" pitchFamily="2" charset="-79"/>
            </a:endParaRPr>
          </a:p>
        </p:txBody>
      </p:sp>
      <p:pic>
        <p:nvPicPr>
          <p:cNvPr id="5" name="Picture 4">
            <a:extLst>
              <a:ext uri="{FF2B5EF4-FFF2-40B4-BE49-F238E27FC236}">
                <a16:creationId xmlns:a16="http://schemas.microsoft.com/office/drawing/2014/main" id="{8598343B-1914-4854-8C34-5EF07147B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532" y="382424"/>
            <a:ext cx="11202704" cy="6037229"/>
          </a:xfrm>
          <a:prstGeom prst="rect">
            <a:avLst/>
          </a:prstGeom>
        </p:spPr>
      </p:pic>
      <p:sp>
        <p:nvSpPr>
          <p:cNvPr id="6" name="TextBox 5">
            <a:extLst>
              <a:ext uri="{FF2B5EF4-FFF2-40B4-BE49-F238E27FC236}">
                <a16:creationId xmlns:a16="http://schemas.microsoft.com/office/drawing/2014/main" id="{A0D47537-A512-431B-8B87-87AE4191482B}"/>
              </a:ext>
            </a:extLst>
          </p:cNvPr>
          <p:cNvSpPr txBox="1"/>
          <p:nvPr/>
        </p:nvSpPr>
        <p:spPr>
          <a:xfrm>
            <a:off x="442764" y="1486298"/>
            <a:ext cx="10979524" cy="2960811"/>
          </a:xfrm>
          <a:prstGeom prst="rect">
            <a:avLst/>
          </a:prstGeom>
          <a:noFill/>
        </p:spPr>
        <p:txBody>
          <a:bodyPr wrap="square" rtlCol="0">
            <a:spAutoFit/>
          </a:bodyPr>
          <a:lstStyle/>
          <a:p>
            <a:pPr algn="ctr"/>
            <a:r>
              <a:rPr lang="en-US" sz="4800" b="1" dirty="0">
                <a:solidFill>
                  <a:srgbClr val="1E0000"/>
                </a:solidFill>
                <a:latin typeface="Matura MT Script Capitals" panose="03020802060602070202" pitchFamily="66" charset="0"/>
              </a:rPr>
              <a:t>Lesson 20</a:t>
            </a:r>
          </a:p>
          <a:p>
            <a:pPr marL="0" marR="0" algn="ctr">
              <a:lnSpc>
                <a:spcPct val="107000"/>
              </a:lnSpc>
              <a:spcBef>
                <a:spcPts val="0"/>
              </a:spcBef>
              <a:spcAft>
                <a:spcPts val="600"/>
              </a:spcAft>
              <a:tabLst>
                <a:tab pos="228600" algn="l"/>
              </a:tabLst>
            </a:pPr>
            <a:r>
              <a:rPr lang="en-US" sz="4000" b="1" dirty="0">
                <a:solidFill>
                  <a:srgbClr val="1E0000"/>
                </a:solidFill>
                <a:latin typeface="Matura MT Script Capitals" panose="03020802060602070202" pitchFamily="66" charset="0"/>
                <a:ea typeface="Calibri" panose="020F0502020204030204" pitchFamily="34" charset="0"/>
              </a:rPr>
              <a:t>Two Notes </a:t>
            </a:r>
          </a:p>
          <a:p>
            <a:pPr marL="0" marR="0" algn="ctr">
              <a:lnSpc>
                <a:spcPct val="107000"/>
              </a:lnSpc>
              <a:spcBef>
                <a:spcPts val="0"/>
              </a:spcBef>
              <a:spcAft>
                <a:spcPts val="600"/>
              </a:spcAft>
              <a:tabLst>
                <a:tab pos="228600" algn="l"/>
              </a:tabLst>
            </a:pPr>
            <a:r>
              <a:rPr lang="en-US" sz="4000" b="1" dirty="0">
                <a:solidFill>
                  <a:srgbClr val="1E0000"/>
                </a:solidFill>
                <a:latin typeface="Matura MT Script Capitals" panose="03020802060602070202" pitchFamily="66" charset="0"/>
                <a:ea typeface="Calibri" panose="020F0502020204030204" pitchFamily="34" charset="0"/>
              </a:rPr>
              <a:t>on Critical Moments </a:t>
            </a:r>
          </a:p>
          <a:p>
            <a:pPr marL="0" marR="0" algn="ctr">
              <a:lnSpc>
                <a:spcPct val="107000"/>
              </a:lnSpc>
              <a:spcBef>
                <a:spcPts val="0"/>
              </a:spcBef>
              <a:spcAft>
                <a:spcPts val="600"/>
              </a:spcAft>
              <a:tabLst>
                <a:tab pos="228600" algn="l"/>
              </a:tabLst>
            </a:pPr>
            <a:r>
              <a:rPr lang="en-US" sz="4000" b="1" dirty="0">
                <a:solidFill>
                  <a:srgbClr val="1E0000"/>
                </a:solidFill>
                <a:latin typeface="Matura MT Script Capitals" panose="03020802060602070202" pitchFamily="66" charset="0"/>
                <a:ea typeface="Calibri" panose="020F0502020204030204" pitchFamily="34" charset="0"/>
              </a:rPr>
              <a:t>in Israel’s History</a:t>
            </a:r>
            <a:endParaRPr lang="en-US" sz="3600" dirty="0">
              <a:solidFill>
                <a:srgbClr val="1E0000"/>
              </a:solidFill>
              <a:effectLst/>
              <a:latin typeface="Matura MT Script Capitals" panose="03020802060602070202" pitchFamily="66"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926376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556181" y="952107"/>
            <a:ext cx="11170763" cy="5750350"/>
          </a:xfrm>
        </p:spPr>
        <p:txBody>
          <a:bodyPr>
            <a:normAutofit/>
          </a:bodyPr>
          <a:lstStyle/>
          <a:p>
            <a:pPr marL="45720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5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Although such documents are attested for victims of assassins (1 Kings 15; 2 Kings 15), there is no mention of those who were ignominiously carried off into exile. Were they treated as non-persons because of this fate?</a:t>
            </a:r>
            <a:endParaRPr lang="en-US" sz="35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endParaRPr lang="en-US" sz="34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endParaRPr>
          </a:p>
        </p:txBody>
      </p:sp>
    </p:spTree>
    <p:extLst>
      <p:ext uri="{BB962C8B-B14F-4D97-AF65-F5344CB8AC3E}">
        <p14:creationId xmlns:p14="http://schemas.microsoft.com/office/powerpoint/2010/main" val="157975097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36AEF9-8157-EF60-2C71-D31C37E3ABB5}"/>
              </a:ext>
            </a:extLst>
          </p:cNvPr>
          <p:cNvSpPr>
            <a:spLocks noGrp="1"/>
          </p:cNvSpPr>
          <p:nvPr>
            <p:ph idx="1"/>
          </p:nvPr>
        </p:nvSpPr>
        <p:spPr>
          <a:xfrm>
            <a:off x="678730" y="800099"/>
            <a:ext cx="10953946" cy="5911785"/>
          </a:xfrm>
        </p:spPr>
        <p:txBody>
          <a:bodyPr>
            <a:noAutofit/>
          </a:bodyPr>
          <a:lstStyle/>
          <a:p>
            <a:pPr marL="0" marR="0" indent="0" algn="l">
              <a:lnSpc>
                <a:spcPct val="100000"/>
              </a:lnSpc>
              <a:spcBef>
                <a:spcPts val="0"/>
              </a:spcBef>
              <a:spcAft>
                <a:spcPts val="600"/>
              </a:spcAft>
              <a:buNone/>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3200" b="1" dirty="0">
                <a:solidFill>
                  <a:srgbClr val="1E0000"/>
                </a:solidFill>
                <a:effectLst/>
                <a:highlight>
                  <a:srgbClr val="00FF00"/>
                </a:highlight>
                <a:ea typeface="Times New Roman" panose="02020603050405020304" pitchFamily="18" charset="0"/>
              </a:rPr>
              <a:t>A Note on the Temple Built by Solomon: </a:t>
            </a:r>
          </a:p>
          <a:p>
            <a:pPr marL="0" marR="0" indent="0" algn="l">
              <a:lnSpc>
                <a:spcPct val="100000"/>
              </a:lnSpc>
              <a:spcBef>
                <a:spcPts val="0"/>
              </a:spcBef>
              <a:spcAft>
                <a:spcPts val="600"/>
              </a:spcAft>
              <a:buNone/>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sz="3200" b="1" dirty="0">
                <a:solidFill>
                  <a:srgbClr val="1E0000"/>
                </a:solidFill>
                <a:effectLst/>
                <a:highlight>
                  <a:srgbClr val="00FF00"/>
                </a:highlight>
                <a:ea typeface="Times New Roman" panose="02020603050405020304" pitchFamily="18" charset="0"/>
              </a:rPr>
              <a:t>The Design of Sacred Space</a:t>
            </a: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ea typeface="Calibri" panose="020F0502020204030204" pitchFamily="34" charset="0"/>
                <a:cs typeface="Calibri" panose="020F0502020204030204" pitchFamily="34" charset="0"/>
              </a:rPr>
              <a:t>Although the Temple in Jerusalem was built as a permanent structure, it is remarkable that we actually know less about it than we do about the Tabernacle, which by design was a temporary structure. But many of the Temple’s features mirror those of the Tabernacle, though on a much grander scale. </a:t>
            </a:r>
          </a:p>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ea typeface="Calibri" panose="020F0502020204030204" pitchFamily="34" charset="0"/>
                <a:cs typeface="Calibri" panose="020F0502020204030204" pitchFamily="34" charset="0"/>
              </a:rPr>
              <a:t>The earliest hint of this Temple is found in the Song of Moses in Exod 15:17, which speaks of the mountain of his inheritance; the place he has made for his dwelling; the sanctuary that his hands have established, and from which he will reign forever. </a:t>
            </a:r>
            <a:endParaRPr lang="en-US" sz="3200" b="1" dirty="0">
              <a:solidFill>
                <a:srgbClr val="FFFFCC"/>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24380297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36AEF9-8157-EF60-2C71-D31C37E3ABB5}"/>
              </a:ext>
            </a:extLst>
          </p:cNvPr>
          <p:cNvSpPr>
            <a:spLocks noGrp="1"/>
          </p:cNvSpPr>
          <p:nvPr>
            <p:ph idx="1"/>
          </p:nvPr>
        </p:nvSpPr>
        <p:spPr>
          <a:xfrm>
            <a:off x="556181" y="1131570"/>
            <a:ext cx="11255605" cy="5097780"/>
          </a:xfrm>
        </p:spPr>
        <p:txBody>
          <a:bodyPr>
            <a:noAutofit/>
          </a:bodyPr>
          <a:lstStyle/>
          <a:p>
            <a:pPr marL="0" marR="0" indent="0" algn="l">
              <a:lnSpc>
                <a:spcPct val="100000"/>
              </a:lnSpc>
              <a:spcBef>
                <a:spcPts val="0"/>
              </a:spcBef>
              <a:spcAft>
                <a:spcPts val="600"/>
              </a:spcAft>
              <a:buNone/>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r>
              <a:rPr lang="en-US" b="1" dirty="0">
                <a:solidFill>
                  <a:srgbClr val="FFFFCC"/>
                </a:solidFill>
                <a:effectLst/>
                <a:ea typeface="Calibri" panose="020F0502020204030204" pitchFamily="34" charset="0"/>
                <a:cs typeface="Calibri" panose="020F0502020204030204" pitchFamily="34" charset="0"/>
              </a:rPr>
              <a:t>It is difficult to tell whether he has the land of Canaan in mind or Zion itself. But like the Tabernacle in Exodus 25, from start to finish the Temple is presented as the work of God himself.</a:t>
            </a:r>
          </a:p>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YHWH chose the place for the Temple.</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07000"/>
              </a:lnSpc>
              <a:spcBef>
                <a:spcPts val="0"/>
              </a:spcBef>
              <a:spcAft>
                <a:spcPts val="600"/>
              </a:spcAft>
              <a:buNone/>
              <a:tabLst>
                <a:tab pos="457200" algn="l"/>
                <a:tab pos="461963"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For centuries before the Temple was built, through the inspired vision of Moses the Israelites waited for YHWH to reveal to them the site of his permanent residence. </a:t>
            </a:r>
          </a:p>
          <a:p>
            <a:pPr marL="461963" marR="0" indent="0">
              <a:lnSpc>
                <a:spcPct val="107000"/>
              </a:lnSpc>
              <a:spcBef>
                <a:spcPts val="0"/>
              </a:spcBef>
              <a:spcAft>
                <a:spcPts val="600"/>
              </a:spcAft>
              <a:buNone/>
              <a:tabLst>
                <a:tab pos="457200" algn="l"/>
                <a:tab pos="461963"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Explicit statements predicting this event are common in Deuteronomy: 12:5,11,14,18,21,26; 14:23, 24,25; 15:20; 16:2,6,7,11,15,16; 17:8,10; 18:6; 26:2; 31:11. For the fulfillment see 2 Chron 21:18–22:1; Psalm 48; 78:65–72; 87:1–3; 132:10–18.</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gn="l">
              <a:lnSpc>
                <a:spcPct val="100000"/>
              </a:lnSpc>
              <a:spcBef>
                <a:spcPts val="0"/>
              </a:spcBef>
              <a:spcAft>
                <a:spcPts val="600"/>
              </a:spcAft>
              <a:buNone/>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62379422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36AEF9-8157-EF60-2C71-D31C37E3ABB5}"/>
              </a:ext>
            </a:extLst>
          </p:cNvPr>
          <p:cNvSpPr>
            <a:spLocks noGrp="1"/>
          </p:cNvSpPr>
          <p:nvPr>
            <p:ph idx="1"/>
          </p:nvPr>
        </p:nvSpPr>
        <p:spPr>
          <a:xfrm>
            <a:off x="556181" y="631595"/>
            <a:ext cx="11255605" cy="6080289"/>
          </a:xfrm>
        </p:spPr>
        <p:txBody>
          <a:bodyPr>
            <a:no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YHWH determined the purpose of the Temple.</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 purpose of the place is variously defined (</a:t>
            </a:r>
            <a:r>
              <a:rPr lang="en-US" sz="2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all in Deuteronomy</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place to seek YHWH (12:5)</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place to see the face of YHWH (31:11; cf. 16:16)</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place for the public reading of the Torah (31:11)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place to learn to fear YHWH (14:23; 31:9–13)</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place to celebrate before YHWH (12:12,18; 14:26; 16:11–12,14; 26:11)</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place to eat before YHWH (12:7,18; 14:23,26,29; 15:20; 18:6–8)</a:t>
            </a: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259239197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36AEF9-8157-EF60-2C71-D31C37E3ABB5}"/>
              </a:ext>
            </a:extLst>
          </p:cNvPr>
          <p:cNvSpPr>
            <a:spLocks noGrp="1"/>
          </p:cNvSpPr>
          <p:nvPr>
            <p:ph idx="1"/>
          </p:nvPr>
        </p:nvSpPr>
        <p:spPr>
          <a:xfrm>
            <a:off x="556181" y="1120139"/>
            <a:ext cx="11048215" cy="5591745"/>
          </a:xfrm>
        </p:spPr>
        <p:txBody>
          <a:bodyPr>
            <a:noAutofit/>
          </a:bodyPr>
          <a:lstStyle/>
          <a:p>
            <a:pPr marL="0" marR="0" indent="0">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YHWH determined the purpose of the Temple.</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place to present Sacrifices (12:11; 12:26–27; </a:t>
            </a:r>
            <a:r>
              <a:rPr lang="en-US" sz="2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14:22–27;</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15:19–23</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place to celebrate the three great annual pilgrimage festivals:</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52438">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Passover (16:1–8)</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52438">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 Feast of Weeks (Pentecost) (16:9–12)</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52438">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The Feast of Booths (16:13–17; 31:9–13))</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place to settle legal disputes before the Levitical priest or the judge (17:8–13)</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place for Levites to serve in the name of YHWH (18:6–8)</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A place for the individual to present the offering of first fruits and to recall God’s saving grace  (26:1–11)</a:t>
            </a:r>
            <a:endParaRPr lang="en-US"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gn="l">
              <a:lnSpc>
                <a:spcPct val="100000"/>
              </a:lnSpc>
              <a:spcBef>
                <a:spcPts val="0"/>
              </a:spcBef>
              <a:spcAft>
                <a:spcPts val="600"/>
              </a:spcAft>
              <a:buNone/>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91671848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36AEF9-8157-EF60-2C71-D31C37E3ABB5}"/>
              </a:ext>
            </a:extLst>
          </p:cNvPr>
          <p:cNvSpPr>
            <a:spLocks noGrp="1"/>
          </p:cNvSpPr>
          <p:nvPr>
            <p:ph idx="1"/>
          </p:nvPr>
        </p:nvSpPr>
        <p:spPr>
          <a:xfrm>
            <a:off x="556181" y="1062991"/>
            <a:ext cx="11434714" cy="5648894"/>
          </a:xfrm>
        </p:spPr>
        <p:txBody>
          <a:bodyPr>
            <a:noAutofit/>
          </a:bodyPr>
          <a:lstStyle/>
          <a:p>
            <a:pPr marL="461963" marR="0" indent="-461963">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3.	YHWH determined the time and the context to build the Temple.</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0">
              <a:lnSpc>
                <a:spcPct val="107000"/>
              </a:lnSpc>
              <a:spcBef>
                <a:spcPts val="0"/>
              </a:spcBef>
              <a:spcAft>
                <a:spcPts val="600"/>
              </a:spcAft>
              <a:buNone/>
              <a:tabLst>
                <a:tab pos="395288" algn="l"/>
                <a:tab pos="457200" algn="l"/>
                <a:tab pos="685800" algn="l"/>
                <a:tab pos="914400" algn="l"/>
                <a:tab pos="1143000" algn="l"/>
                <a:tab pos="1371600" algn="l"/>
                <a:tab pos="1600200" algn="l"/>
              </a:tabLst>
            </a:pPr>
            <a:r>
              <a:rPr lang="en-US" sz="3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Deuteronomy 12:10 specifies that this selection of a place would occur when Israel had crossed the river and they occupy the land YHWH has given them as their grant, and he gives them rest from all the enemies around, and they live in security. No doubt this thought was on David’s mind as he broached Nathan with the idea in 2 Sam 7:1. </a:t>
            </a:r>
          </a:p>
          <a:p>
            <a:pPr marL="461963" marR="0" indent="0">
              <a:lnSpc>
                <a:spcPct val="107000"/>
              </a:lnSpc>
              <a:spcBef>
                <a:spcPts val="0"/>
              </a:spcBef>
              <a:spcAft>
                <a:spcPts val="600"/>
              </a:spcAft>
              <a:buNone/>
              <a:tabLst>
                <a:tab pos="395288" algn="l"/>
                <a:tab pos="457200" algn="l"/>
                <a:tab pos="685800" algn="l"/>
                <a:tab pos="914400" algn="l"/>
                <a:tab pos="1143000" algn="l"/>
                <a:tab pos="1371600" algn="l"/>
                <a:tab pos="1600200" algn="l"/>
              </a:tabLst>
            </a:pPr>
            <a:r>
              <a:rPr lang="en-US" sz="3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Although YHWH rejected David as the one who should erect the Temple, there can be no doubt that YHWH inspired David with the idea. In fact, although this is usually spoken of as Solomon’s Temple, it is better called David’s Temple:</a:t>
            </a:r>
            <a:endParaRPr lang="en-US" sz="30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gn="l">
              <a:lnSpc>
                <a:spcPct val="100000"/>
              </a:lnSpc>
              <a:spcBef>
                <a:spcPts val="0"/>
              </a:spcBef>
              <a:spcAft>
                <a:spcPts val="600"/>
              </a:spcAft>
              <a:buNone/>
              <a:tabLst>
                <a:tab pos="342900" algn="l"/>
                <a:tab pos="685800" algn="l"/>
                <a:tab pos="1028700" algn="l"/>
                <a:tab pos="1371600" algn="l"/>
                <a:tab pos="1714500" algn="l"/>
                <a:tab pos="2057400" algn="l"/>
                <a:tab pos="2400300" algn="l"/>
                <a:tab pos="2743200" algn="l"/>
                <a:tab pos="4800600" algn="l"/>
                <a:tab pos="228600" algn="l"/>
                <a:tab pos="457200" algn="l"/>
                <a:tab pos="685800" algn="l"/>
                <a:tab pos="914400" algn="l"/>
                <a:tab pos="1143000" algn="l"/>
                <a:tab pos="1371600" algn="l"/>
                <a:tab pos="1600200" algn="l"/>
              </a:tabLst>
            </a:pP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270161315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36AEF9-8157-EF60-2C71-D31C37E3ABB5}"/>
              </a:ext>
            </a:extLst>
          </p:cNvPr>
          <p:cNvSpPr>
            <a:spLocks noGrp="1"/>
          </p:cNvSpPr>
          <p:nvPr>
            <p:ph idx="1"/>
          </p:nvPr>
        </p:nvSpPr>
        <p:spPr>
          <a:xfrm>
            <a:off x="1" y="731519"/>
            <a:ext cx="11604396" cy="5980365"/>
          </a:xfrm>
        </p:spPr>
        <p:txBody>
          <a:bodyPr>
            <a:noAutofit/>
          </a:bodyPr>
          <a:lstStyle/>
          <a:p>
            <a:pPr marL="971550" marR="0" indent="-514350">
              <a:lnSpc>
                <a:spcPct val="107000"/>
              </a:lnSpc>
              <a:spcBef>
                <a:spcPts val="0"/>
              </a:spcBef>
              <a:spcAft>
                <a:spcPts val="600"/>
              </a:spcAft>
              <a:buAutoNum type="alphaLcPeriod"/>
              <a:tabLst>
                <a:tab pos="0" algn="l"/>
                <a:tab pos="2286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David set the stage in fulfillment of Deut 12:10 by gaining the victory over all his enemies, bringing the Ark of the Covenant into the city of Jerusalem, and receiving the rest that YHWH had given him on all sides (2 Sam 7:1).</a:t>
            </a:r>
          </a:p>
          <a:p>
            <a:pPr marL="971550" marR="0" indent="-514350">
              <a:lnSpc>
                <a:spcPct val="107000"/>
              </a:lnSpc>
              <a:spcBef>
                <a:spcPts val="0"/>
              </a:spcBef>
              <a:spcAft>
                <a:spcPts val="600"/>
              </a:spcAft>
              <a:buAutoNum type="alphaLcPeriod"/>
              <a:tabLst>
                <a:tab pos="0" algn="l"/>
                <a:tab pos="2286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David was the first to think of building a permanent Temple for YHWH. Recognizing the incongruity of his own occupation of a fancy palace while YHWH the true King lived in a tent, and perhaps recognizing the fulfillment of all the conditions set in Deut 12:10, David proposed to build YHWH a house (2 Samuel 7). </a:t>
            </a: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88842003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36AEF9-8157-EF60-2C71-D31C37E3ABB5}"/>
              </a:ext>
            </a:extLst>
          </p:cNvPr>
          <p:cNvSpPr>
            <a:spLocks noGrp="1"/>
          </p:cNvSpPr>
          <p:nvPr>
            <p:ph idx="1"/>
          </p:nvPr>
        </p:nvSpPr>
        <p:spPr>
          <a:xfrm>
            <a:off x="179109" y="1108710"/>
            <a:ext cx="11265031" cy="5603174"/>
          </a:xfrm>
        </p:spPr>
        <p:txBody>
          <a:bodyPr>
            <a:noAutofit/>
          </a:bodyPr>
          <a:lstStyle/>
          <a:p>
            <a:pPr marL="457200" marR="0" indent="0">
              <a:lnSpc>
                <a:spcPct val="107000"/>
              </a:lnSpc>
              <a:spcBef>
                <a:spcPts val="0"/>
              </a:spcBef>
              <a:spcAft>
                <a:spcPts val="600"/>
              </a:spcAft>
              <a:buNone/>
              <a:tabLst>
                <a:tab pos="0" algn="l"/>
                <a:tab pos="2286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This was in perfect keeping with ancient Near Eastern custom according to which it was deemed the responsibility of kings to see to the proper housing of divine statues and the proper exercise of the cult. But YHWH rejected David’s offer, apparently because David had waged many wars and had shed a lot of blood on the earth (1 Chron 22:7–9; 28:3). Instead he gave the privilege to a man of rest (</a:t>
            </a:r>
            <a:r>
              <a:rPr lang="en-US" sz="3400" b="1" dirty="0">
                <a:solidFill>
                  <a:srgbClr val="FFFFCC"/>
                </a:solidFill>
                <a:effectLst/>
                <a:latin typeface="SBL BibLit" panose="02000000000000000000" pitchFamily="2" charset="-79"/>
                <a:ea typeface="SBL BibLit" panose="02000000000000000000" pitchFamily="2" charset="-79"/>
                <a:cs typeface="SBL BibLit" panose="02000000000000000000" pitchFamily="2" charset="-79"/>
              </a:rPr>
              <a:t>א</a:t>
            </a:r>
            <a:r>
              <a:rPr lang="he-IL" sz="3400" b="1" dirty="0">
                <a:solidFill>
                  <a:srgbClr val="FFFFCC"/>
                </a:solidFill>
                <a:effectLst/>
                <a:latin typeface="SBL BibLit" panose="02000000000000000000" pitchFamily="2" charset="-79"/>
                <a:ea typeface="SBL BibLit" panose="02000000000000000000" pitchFamily="2" charset="-79"/>
                <a:cs typeface="SBL BibLit" panose="02000000000000000000" pitchFamily="2" charset="-79"/>
              </a:rPr>
              <a:t>ִֹישׁ מְנוּחָה</a:t>
            </a: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his son Solomon, who w</a:t>
            </a:r>
            <a:r>
              <a:rPr lang="he-IL"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r>
              <a:rPr lang="en-US" sz="3400" b="1" dirty="0" err="1">
                <a:solidFill>
                  <a:srgbClr val="FFFFCC"/>
                </a:solidFill>
                <a:effectLst/>
                <a:latin typeface="Calibri" panose="020F0502020204030204" pitchFamily="34" charset="0"/>
                <a:ea typeface="Calibri" panose="020F0502020204030204" pitchFamily="34" charset="0"/>
                <a:cs typeface="Calibri" panose="020F0502020204030204" pitchFamily="34" charset="0"/>
              </a:rPr>
              <a:t>ould</a:t>
            </a: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reign in a time of God-given peace and quiet. </a:t>
            </a: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34928848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36AEF9-8157-EF60-2C71-D31C37E3ABB5}"/>
              </a:ext>
            </a:extLst>
          </p:cNvPr>
          <p:cNvSpPr>
            <a:spLocks noGrp="1"/>
          </p:cNvSpPr>
          <p:nvPr>
            <p:ph idx="1"/>
          </p:nvPr>
        </p:nvSpPr>
        <p:spPr>
          <a:xfrm>
            <a:off x="754144" y="777240"/>
            <a:ext cx="11010508" cy="5934644"/>
          </a:xfrm>
        </p:spPr>
        <p:txBody>
          <a:bodyPr>
            <a:noAutofit/>
          </a:bodyPr>
          <a:lstStyle/>
          <a:p>
            <a:pPr marL="687388" marR="0" indent="0">
              <a:lnSpc>
                <a:spcPct val="107000"/>
              </a:lnSpc>
              <a:spcBef>
                <a:spcPts val="0"/>
              </a:spcBef>
              <a:spcAft>
                <a:spcPts val="600"/>
              </a:spcAft>
              <a:buNone/>
              <a:tabLst>
                <a:tab pos="0" algn="l"/>
                <a:tab pos="2286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In fact YHWH’s linked his reiteration of his eternal commitment to the house of David directly with naming Solomon as the builder: 2 Chron 22:10, “He shall build a house for my name . . . and I will establish the throne of his kingdom over Israel forever.”</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c.	David charged Solomon to build the Temple (</a:t>
            </a:r>
            <a:r>
              <a:rPr lang="en-US" sz="20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2 Chron 22:6–13</a:t>
            </a: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514350" marR="0" indent="-514350">
              <a:lnSpc>
                <a:spcPct val="107000"/>
              </a:lnSpc>
              <a:spcBef>
                <a:spcPts val="0"/>
              </a:spcBef>
              <a:spcAft>
                <a:spcPts val="600"/>
              </a:spcAft>
              <a:buAutoNum type="alphaLcPeriod" startAt="4"/>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David gathered the materials necessary for the Temple (1 Chron 22:14).</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514350" marR="0" indent="-514350">
              <a:lnSpc>
                <a:spcPct val="107000"/>
              </a:lnSpc>
              <a:spcBef>
                <a:spcPts val="0"/>
              </a:spcBef>
              <a:spcAft>
                <a:spcPts val="600"/>
              </a:spcAft>
              <a:buAutoNum type="alphaLcPeriod" startAt="4"/>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David assembled the craftsmen to do the work, commissioned them, and blessed them (</a:t>
            </a:r>
            <a:r>
              <a:rPr lang="en-US"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1 Chron 22:15–16</a:t>
            </a: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t>
            </a: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337575047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36AEF9-8157-EF60-2C71-D31C37E3ABB5}"/>
              </a:ext>
            </a:extLst>
          </p:cNvPr>
          <p:cNvSpPr>
            <a:spLocks noGrp="1"/>
          </p:cNvSpPr>
          <p:nvPr>
            <p:ph idx="1"/>
          </p:nvPr>
        </p:nvSpPr>
        <p:spPr>
          <a:xfrm>
            <a:off x="217170" y="1097280"/>
            <a:ext cx="11547482" cy="5614604"/>
          </a:xfrm>
        </p:spPr>
        <p:txBody>
          <a:bodyPr>
            <a:noAutofit/>
          </a:bodyPr>
          <a:lstStyle/>
          <a:p>
            <a:pPr marL="914400" marR="0" indent="-91440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		f.	David charged all the leaders of Israel to support Solomon in the construction project (2 Chron 22:17–19).</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914400" marR="0" indent="-91440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g.	David organized the Temple personnel, including the supervisors, gatekeepers, musicians, the priesthood, the Temple treasurers (2 Chronicles 23–26).</a:t>
            </a:r>
            <a:endParaRPr lang="en-US" sz="34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914400" marR="0" indent="-91440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4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4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h.	David dedicated the Temple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furniture and vessels to YHWH (1 Kgs 7:51).</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914400" marR="0" indent="-914400">
              <a:lnSpc>
                <a:spcPct val="107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i.		David received the blueprint of the Temple directly from the hand of God (2 Chron 28:9–19).</a:t>
            </a: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14344178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36AEF9-8157-EF60-2C71-D31C37E3ABB5}"/>
              </a:ext>
            </a:extLst>
          </p:cNvPr>
          <p:cNvSpPr>
            <a:spLocks noGrp="1"/>
          </p:cNvSpPr>
          <p:nvPr>
            <p:ph idx="1"/>
          </p:nvPr>
        </p:nvSpPr>
        <p:spPr>
          <a:xfrm>
            <a:off x="509047" y="612742"/>
            <a:ext cx="11255605" cy="6099142"/>
          </a:xfrm>
        </p:spPr>
        <p:txBody>
          <a:bodyPr>
            <a:noAutofit/>
          </a:bodyPr>
          <a:lstStyle/>
          <a:p>
            <a:pPr marL="514350" marR="0" indent="-514350">
              <a:lnSpc>
                <a:spcPct val="100000"/>
              </a:lnSpc>
              <a:spcBef>
                <a:spcPts val="0"/>
              </a:spcBef>
              <a:spcAft>
                <a:spcPts val="600"/>
              </a:spcAft>
              <a:buAutoNum type="arabicPeriod" startAt="4"/>
              <a:tabLst>
                <a:tab pos="228600" algn="l"/>
                <a:tab pos="457200" algn="l"/>
                <a:tab pos="685800" algn="l"/>
                <a:tab pos="1141413"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YHWH chose Solomon to erect a house for the sanctuary (2 Chron 28:5–10).</a:t>
            </a:r>
          </a:p>
          <a:p>
            <a:pPr marL="514350" marR="0" indent="-514350">
              <a:lnSpc>
                <a:spcPct val="100000"/>
              </a:lnSpc>
              <a:spcBef>
                <a:spcPts val="0"/>
              </a:spcBef>
              <a:spcAft>
                <a:spcPts val="600"/>
              </a:spcAft>
              <a:buAutoNum type="arabicPeriod" startAt="4"/>
              <a:tabLst>
                <a:tab pos="228600" algn="l"/>
                <a:tab pos="457200" algn="l"/>
                <a:tab pos="685800" algn="l"/>
                <a:tab pos="1141413"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YHWH designed and transcribed the Temple, including all its ornamentation and furniture (2 Chron 28:9–19).</a:t>
            </a:r>
          </a:p>
          <a:p>
            <a:pPr marL="514350" marR="0" indent="-514350">
              <a:lnSpc>
                <a:spcPct val="100000"/>
              </a:lnSpc>
              <a:spcBef>
                <a:spcPts val="0"/>
              </a:spcBef>
              <a:spcAft>
                <a:spcPts val="600"/>
              </a:spcAft>
              <a:buAutoNum type="arabicPeriod" startAt="4"/>
              <a:tabLst>
                <a:tab pos="228600" algn="l"/>
                <a:tab pos="457200" algn="l"/>
                <a:tab pos="685800" algn="l"/>
                <a:tab pos="1141413"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YHWH inspired Solomon with special wisdom and the necessary friends to pursue the project (1 Kgs 4:12).</a:t>
            </a:r>
          </a:p>
          <a:p>
            <a:pPr marL="514350" marR="0" indent="-514350">
              <a:lnSpc>
                <a:spcPct val="100000"/>
              </a:lnSpc>
              <a:spcBef>
                <a:spcPts val="0"/>
              </a:spcBef>
              <a:spcAft>
                <a:spcPts val="600"/>
              </a:spcAft>
              <a:buAutoNum type="arabicPeriod" startAt="4"/>
              <a:tabLst>
                <a:tab pos="228600" algn="l"/>
                <a:tab pos="457200" algn="l"/>
                <a:tab pos="685800" algn="l"/>
                <a:tab pos="1141413"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YHWH put his divine imprimatur on the Temple by having the Glory of YHWH fill the house of YHWH (1 Kgs 8:10–11)</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514350" marR="0" indent="-514350">
              <a:lnSpc>
                <a:spcPct val="100000"/>
              </a:lnSpc>
              <a:spcBef>
                <a:spcPts val="0"/>
              </a:spcBef>
              <a:spcAft>
                <a:spcPts val="600"/>
              </a:spcAft>
              <a:buAutoNum type="arabicPeriod" startAt="4"/>
              <a:tabLst>
                <a:tab pos="228600" algn="l"/>
                <a:tab pos="457200" algn="l"/>
                <a:tab pos="685800" algn="l"/>
                <a:tab pos="1141413"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YHWH encouraged Solomon in the building project (1 Kgs 6:11–12).</a:t>
            </a: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347433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3875CC-A119-783C-29FD-5187635F3E3F}"/>
              </a:ext>
            </a:extLst>
          </p:cNvPr>
          <p:cNvSpPr>
            <a:spLocks noGrp="1"/>
          </p:cNvSpPr>
          <p:nvPr>
            <p:ph idx="1"/>
          </p:nvPr>
        </p:nvSpPr>
        <p:spPr>
          <a:xfrm>
            <a:off x="510618" y="948689"/>
            <a:ext cx="11170763" cy="5355485"/>
          </a:xfrm>
        </p:spPr>
        <p:txBody>
          <a:bodyPr>
            <a:normAutofit/>
          </a:bodyPr>
          <a:lstStyle/>
          <a:p>
            <a:pPr marL="457200" marR="0" indent="-457200">
              <a:lnSpc>
                <a:spcPct val="120000"/>
              </a:lnSpc>
              <a:spcBef>
                <a:spcPts val="0"/>
              </a:spcBef>
              <a:spcAft>
                <a:spcPts val="600"/>
              </a:spcAft>
              <a:buAutoNum type="arabicPeriod" startAt="2"/>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Books of Chronicles</a:t>
            </a:r>
          </a:p>
          <a:p>
            <a:pPr marL="0" marR="0" indent="0">
              <a:lnSpc>
                <a:spcPct val="110000"/>
              </a:lnSpc>
              <a:spcBef>
                <a:spcPts val="0"/>
              </a:spcBef>
              <a:spcAft>
                <a:spcPts val="600"/>
              </a:spcAft>
              <a:buNone/>
              <a:tabLst>
                <a:tab pos="228600" algn="l"/>
                <a:tab pos="457200" algn="l"/>
                <a:tab pos="685800" algn="l"/>
                <a:tab pos="8001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Sources Explicitly Identified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10000"/>
              </a:lnSpc>
              <a:spcBef>
                <a:spcPts val="0"/>
              </a:spcBef>
              <a:spcAft>
                <a:spcPts val="600"/>
              </a:spcAft>
              <a:buNone/>
              <a:tabLst>
                <a:tab pos="228600" algn="l"/>
                <a:tab pos="457200" algn="l"/>
                <a:tab pos="685800" algn="l"/>
                <a:tab pos="800100" algn="l"/>
                <a:tab pos="1143000" algn="l"/>
                <a:tab pos="1371600" algn="l"/>
                <a:tab pos="1600200" algn="l"/>
                <a:tab pos="1828800" algn="l"/>
                <a:tab pos="2325688"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(1)	Official Court Records	</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10000"/>
              </a:lnSpc>
              <a:spcBef>
                <a:spcPts val="0"/>
              </a:spcBef>
              <a:spcAft>
                <a:spcPts val="600"/>
              </a:spcAft>
              <a:buNone/>
              <a:tabLst>
                <a:tab pos="228600" algn="l"/>
                <a:tab pos="457200" algn="l"/>
                <a:tab pos="685800" algn="l"/>
                <a:tab pos="914400" algn="l"/>
                <a:tab pos="1143000" algn="l"/>
                <a:tab pos="1371600" algn="l"/>
                <a:tab pos="1485900" algn="l"/>
                <a:tab pos="1828800" algn="l"/>
                <a:tab pos="25146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The Account of the Chronicles of King David</a:t>
            </a:r>
          </a:p>
          <a:p>
            <a:pPr marL="0" marR="0" indent="0">
              <a:lnSpc>
                <a:spcPct val="11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mspr</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dbry</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hymym</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lmlk</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i="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dwyd</a:t>
            </a:r>
            <a:r>
              <a:rPr lang="en-US" sz="3200" b="1" i="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Chron 27:24)</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2514600" marR="0" indent="0">
              <a:lnSpc>
                <a:spcPct val="110000"/>
              </a:lnSpc>
              <a:spcBef>
                <a:spcPts val="0"/>
              </a:spcBef>
              <a:spcAft>
                <a:spcPts val="600"/>
              </a:spcAft>
              <a:buNone/>
              <a:tabLst>
                <a:tab pos="228600" algn="l"/>
                <a:tab pos="457200" algn="l"/>
                <a:tab pos="8001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narrator acknowledges the incomplete nature of the source, which apparently included census results—Joab had not completed his task.</a:t>
            </a:r>
          </a:p>
        </p:txBody>
      </p:sp>
    </p:spTree>
    <p:extLst>
      <p:ext uri="{BB962C8B-B14F-4D97-AF65-F5344CB8AC3E}">
        <p14:creationId xmlns:p14="http://schemas.microsoft.com/office/powerpoint/2010/main" val="358372108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36AEF9-8157-EF60-2C71-D31C37E3ABB5}"/>
              </a:ext>
            </a:extLst>
          </p:cNvPr>
          <p:cNvSpPr>
            <a:spLocks noGrp="1"/>
          </p:cNvSpPr>
          <p:nvPr>
            <p:ph idx="1"/>
          </p:nvPr>
        </p:nvSpPr>
        <p:spPr>
          <a:xfrm>
            <a:off x="509047" y="612742"/>
            <a:ext cx="11255605" cy="6099142"/>
          </a:xfrm>
        </p:spPr>
        <p:txBody>
          <a:bodyPr>
            <a:noAutofit/>
          </a:bodyPr>
          <a:lstStyle/>
          <a:p>
            <a:pPr marL="514350" marR="0" indent="-514350">
              <a:lnSpc>
                <a:spcPct val="100000"/>
              </a:lnSpc>
              <a:spcBef>
                <a:spcPts val="0"/>
              </a:spcBef>
              <a:spcAft>
                <a:spcPts val="600"/>
              </a:spcAft>
              <a:buAutoNum type="arabicPeriod" startAt="9"/>
              <a:tabLst>
                <a:tab pos="228600" algn="l"/>
                <a:tab pos="457200" algn="l"/>
                <a:tab pos="685800" algn="l"/>
                <a:tab pos="1141413"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YHWH determined when the Temple would be destroyed. The glory of the Solomonic era was short-lived. By 586 BC the spiritual condition of Judah was so low that YHWH had written them off. The departure of the Glory of YHWH from the Temple reduced this magnificent building to a mere box waiting for Nebuchadnezzar to come and raze it (see especially Ezekiel 8–11). </a:t>
            </a:r>
          </a:p>
          <a:p>
            <a:pPr marL="519113" marR="0" indent="0">
              <a:lnSpc>
                <a:spcPct val="100000"/>
              </a:lnSpc>
              <a:spcBef>
                <a:spcPts val="0"/>
              </a:spcBef>
              <a:spcAft>
                <a:spcPts val="600"/>
              </a:spcAft>
              <a:buNone/>
              <a:tabLst>
                <a:tab pos="228600" algn="l"/>
                <a:tab pos="457200" algn="l"/>
                <a:tab pos="685800" algn="l"/>
                <a:tab pos="1141413"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For the people the Temple served as a symbol of YHWH’s immutable promises. He would protect them. But he did not, and without the presence of YHWH to protect them the people of Judah were dragged off into exile. </a:t>
            </a: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144099835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36AEF9-8157-EF60-2C71-D31C37E3ABB5}"/>
              </a:ext>
            </a:extLst>
          </p:cNvPr>
          <p:cNvSpPr>
            <a:spLocks noGrp="1"/>
          </p:cNvSpPr>
          <p:nvPr>
            <p:ph idx="1"/>
          </p:nvPr>
        </p:nvSpPr>
        <p:spPr>
          <a:xfrm>
            <a:off x="509047" y="1348740"/>
            <a:ext cx="11255605" cy="5363144"/>
          </a:xfrm>
        </p:spPr>
        <p:txBody>
          <a:bodyPr>
            <a:noAutofit/>
          </a:bodyPr>
          <a:lstStyle/>
          <a:p>
            <a:pPr marL="519113" marR="0" indent="0">
              <a:lnSpc>
                <a:spcPct val="100000"/>
              </a:lnSpc>
              <a:spcBef>
                <a:spcPts val="0"/>
              </a:spcBef>
              <a:spcAft>
                <a:spcPts val="600"/>
              </a:spcAft>
              <a:buNone/>
              <a:tabLst>
                <a:tab pos="228600" algn="l"/>
                <a:tab pos="457200" algn="l"/>
                <a:tab pos="685800" algn="l"/>
                <a:tab pos="1141413"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But in exile the faithful continued to look to Jerusalem as a basis of hope. </a:t>
            </a:r>
          </a:p>
          <a:p>
            <a:pPr marL="519113" marR="0" indent="0">
              <a:lnSpc>
                <a:spcPct val="100000"/>
              </a:lnSpc>
              <a:spcBef>
                <a:spcPts val="0"/>
              </a:spcBef>
              <a:spcAft>
                <a:spcPts val="600"/>
              </a:spcAft>
              <a:buNone/>
              <a:tabLst>
                <a:tab pos="228600" algn="l"/>
                <a:tab pos="457200" algn="l"/>
                <a:tab pos="685800" algn="l"/>
                <a:tab pos="1141413"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Perhaps remembering Solomon’s prayer (1 Kgs 8:46–53), according to Dan 6:10 in Babylon Daniel continued kneeling three times a day, praying and giving thanks before his God. For this he was charged with treason (v. 12).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600"/>
              </a:spcAft>
              <a:buNone/>
              <a:tabLst>
                <a:tab pos="228600" algn="l"/>
                <a:tab pos="457200" algn="l"/>
                <a:tab pos="685800" algn="l"/>
                <a:tab pos="1141413" algn="l"/>
                <a:tab pos="1143000" algn="l"/>
                <a:tab pos="1371600" algn="l"/>
                <a:tab pos="1600200" algn="l"/>
              </a:tabLst>
            </a:pPr>
            <a:endParaRPr lang="en-US" sz="3200" b="1" dirty="0">
              <a:solidFill>
                <a:srgbClr val="FFFFCC"/>
              </a:solidFill>
              <a:effectLst/>
              <a:ea typeface="Times New Roman" panose="02020603050405020304" pitchFamily="18" charset="0"/>
            </a:endParaRPr>
          </a:p>
        </p:txBody>
      </p:sp>
    </p:spTree>
    <p:extLst>
      <p:ext uri="{BB962C8B-B14F-4D97-AF65-F5344CB8AC3E}">
        <p14:creationId xmlns:p14="http://schemas.microsoft.com/office/powerpoint/2010/main" val="311991212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94574-BCAF-F1FB-7857-DFD3B57ACFAA}"/>
              </a:ext>
            </a:extLst>
          </p:cNvPr>
          <p:cNvSpPr>
            <a:spLocks noGrp="1"/>
          </p:cNvSpPr>
          <p:nvPr>
            <p:ph type="title"/>
          </p:nvPr>
        </p:nvSpPr>
        <p:spPr>
          <a:xfrm>
            <a:off x="746760" y="810896"/>
            <a:ext cx="10515600" cy="728384"/>
          </a:xfrm>
        </p:spPr>
        <p:txBody>
          <a:bodyPr>
            <a:normAutofit/>
          </a:bodyPr>
          <a:lstStyle/>
          <a:p>
            <a:pPr>
              <a:tabLst>
                <a:tab pos="574675" algn="l"/>
              </a:tabLst>
            </a:pPr>
            <a:r>
              <a:rPr lang="en-US" sz="3600" b="1" dirty="0">
                <a:solidFill>
                  <a:srgbClr val="1E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A Note on the Division of the Empire in 931 BC</a:t>
            </a:r>
            <a:endParaRPr lang="en-US" dirty="0">
              <a:solidFill>
                <a:srgbClr val="1E0000"/>
              </a:solidFill>
              <a:highlight>
                <a:srgbClr val="00FF00"/>
              </a:highlight>
            </a:endParaRPr>
          </a:p>
        </p:txBody>
      </p:sp>
      <p:sp>
        <p:nvSpPr>
          <p:cNvPr id="3" name="Content Placeholder 2">
            <a:extLst>
              <a:ext uri="{FF2B5EF4-FFF2-40B4-BE49-F238E27FC236}">
                <a16:creationId xmlns:a16="http://schemas.microsoft.com/office/drawing/2014/main" id="{36BA6C9F-37AB-68B0-D009-E5C86889C20C}"/>
              </a:ext>
            </a:extLst>
          </p:cNvPr>
          <p:cNvSpPr>
            <a:spLocks noGrp="1"/>
          </p:cNvSpPr>
          <p:nvPr>
            <p:ph idx="1"/>
          </p:nvPr>
        </p:nvSpPr>
        <p:spPr>
          <a:xfrm>
            <a:off x="537329" y="1623060"/>
            <a:ext cx="10916238" cy="5022837"/>
          </a:xfrm>
        </p:spPr>
        <p:txBody>
          <a:bodyPr>
            <a:normAutofit fontScale="85000" lnSpcReduction="20000"/>
          </a:bodyPr>
          <a:lstStyle/>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800" b="1" dirty="0">
                <a:solidFill>
                  <a:srgbClr val="FFFFCC"/>
                </a:solidFill>
                <a:effectLst/>
                <a:latin typeface="Calibri" panose="020F0502020204030204" pitchFamily="34" charset="0"/>
                <a:ea typeface="Calibri" panose="020F0502020204030204" pitchFamily="34" charset="0"/>
                <a:cs typeface="Calibri" panose="020F0502020204030204" pitchFamily="34" charset="0"/>
              </a:rPr>
              <a:t>A Note on the Division of the Empire in 931 BC</a:t>
            </a:r>
            <a:endParaRPr lang="en-US" sz="3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Liberation theologians tend to appeal to the exodus narrative as the biblical paradigm for their concept of liberation from oppressive regimes. </a:t>
            </a:r>
          </a:p>
          <a:p>
            <a:pPr marL="461963" marR="0" indent="-461963">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8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This is valid only to the extent that the oppressed classes can claim to be the people of God in the same way that the Israel of the First Testament was. A better paradigm for liberation theologians is found in the revolt of Jeroboam against the Davidic house. (1 Kings 11–12).</a:t>
            </a:r>
            <a:endParaRPr lang="en-US" dirty="0">
              <a:solidFill>
                <a:srgbClr val="FFFFCC"/>
              </a:solidFill>
            </a:endParaRPr>
          </a:p>
        </p:txBody>
      </p:sp>
    </p:spTree>
    <p:extLst>
      <p:ext uri="{BB962C8B-B14F-4D97-AF65-F5344CB8AC3E}">
        <p14:creationId xmlns:p14="http://schemas.microsoft.com/office/powerpoint/2010/main" val="87232478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BA6C9F-37AB-68B0-D009-E5C86889C20C}"/>
              </a:ext>
            </a:extLst>
          </p:cNvPr>
          <p:cNvSpPr>
            <a:spLocks noGrp="1"/>
          </p:cNvSpPr>
          <p:nvPr>
            <p:ph idx="1"/>
          </p:nvPr>
        </p:nvSpPr>
        <p:spPr>
          <a:xfrm>
            <a:off x="603315" y="801278"/>
            <a:ext cx="10982227" cy="5375685"/>
          </a:xfrm>
        </p:spPr>
        <p:txBody>
          <a:bodyPr>
            <a:normAutofit/>
          </a:bodyPr>
          <a:lstStyle/>
          <a:p>
            <a:pPr marL="461963" marR="0" indent="-461963">
              <a:lnSpc>
                <a:spcPct val="100000"/>
              </a:lnSpc>
              <a:spcBef>
                <a:spcPts val="0"/>
              </a:spcBef>
              <a:spcAft>
                <a:spcPts val="600"/>
              </a:spcAft>
              <a:buNone/>
              <a:tabLst>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1.	The roots of the revolt are to be found in the reign of David.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233363">
              <a:lnSpc>
                <a:spcPct val="100000"/>
              </a:lnSpc>
              <a:spcBef>
                <a:spcPts val="0"/>
              </a:spcBef>
              <a:spcAft>
                <a:spcPts val="600"/>
              </a:spcAft>
              <a:buNone/>
              <a:tabLst>
                <a:tab pos="4572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The seeds of Jeroboam’s revolt were laid long before 931 BC. The sense of political distinction between the northern tribes and Judah goes back to the reign of David.</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914400">
              <a:lnSpc>
                <a:spcPct val="100000"/>
              </a:lnSpc>
              <a:spcBef>
                <a:spcPts val="0"/>
              </a:spcBef>
              <a:spcAft>
                <a:spcPts val="600"/>
              </a:spcAft>
              <a:buNone/>
              <a:tabLst>
                <a:tab pos="228600" algn="l"/>
                <a:tab pos="457200" algn="l"/>
                <a:tab pos="685800" algn="l"/>
                <a:tab pos="914400" algn="l"/>
                <a:tab pos="1371600" algn="l"/>
                <a:tab pos="1376363"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	David’s rise to the top was the result of his coming out on top in the conflict with the “northern” house of Saul.</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14400" marR="0" indent="-914400">
              <a:lnSpc>
                <a:spcPct val="100000"/>
              </a:lnSpc>
              <a:spcBef>
                <a:spcPts val="0"/>
              </a:spcBef>
              <a:spcAft>
                <a:spcPts val="600"/>
              </a:spcAft>
              <a:buNone/>
              <a:tabLst>
                <a:tab pos="228600" algn="l"/>
                <a:tab pos="457200" algn="l"/>
                <a:tab pos="685800" algn="l"/>
                <a:tab pos="914400" algn="l"/>
                <a:tab pos="1371600" algn="l"/>
                <a:tab pos="1376363"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b.	Chronologically, David’s kingship over Judah had priority over his kingship over all Israel.</a:t>
            </a:r>
          </a:p>
          <a:p>
            <a:pPr marL="914400" marR="0" indent="-914400">
              <a:lnSpc>
                <a:spcPct val="100000"/>
              </a:lnSpc>
              <a:spcBef>
                <a:spcPts val="0"/>
              </a:spcBef>
              <a:spcAft>
                <a:spcPts val="600"/>
              </a:spcAft>
              <a:buNone/>
              <a:tabLst>
                <a:tab pos="228600" algn="l"/>
                <a:tab pos="457200" algn="l"/>
                <a:tab pos="685800" algn="l"/>
                <a:tab pos="914400" algn="l"/>
                <a:tab pos="1371600" algn="l"/>
                <a:tab pos="1376363" algn="l"/>
                <a:tab pos="1600200" algn="l"/>
              </a:tabLst>
            </a:pP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c.	David had ingratiated himself to the Judaeans in particular during his flight from Saul.</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1141413" marR="0" indent="-1141413">
              <a:lnSpc>
                <a:spcPct val="100000"/>
              </a:lnSpc>
              <a:spcBef>
                <a:spcPts val="0"/>
              </a:spcBef>
              <a:spcAft>
                <a:spcPts val="600"/>
              </a:spcAft>
              <a:buNone/>
              <a:tabLst>
                <a:tab pos="228600" algn="l"/>
                <a:tab pos="457200" algn="l"/>
                <a:tab pos="685800" algn="l"/>
                <a:tab pos="914400" algn="l"/>
                <a:tab pos="1143000" algn="l"/>
                <a:tab pos="1371600" algn="l"/>
                <a:tab pos="1600200" algn="l"/>
              </a:tabLst>
            </a:pPr>
            <a:endParaRPr lang="en-US" dirty="0">
              <a:solidFill>
                <a:srgbClr val="FFFFCC"/>
              </a:solidFill>
            </a:endParaRPr>
          </a:p>
        </p:txBody>
      </p:sp>
    </p:spTree>
    <p:extLst>
      <p:ext uri="{BB962C8B-B14F-4D97-AF65-F5344CB8AC3E}">
        <p14:creationId xmlns:p14="http://schemas.microsoft.com/office/powerpoint/2010/main" val="141437416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BA6C9F-37AB-68B0-D009-E5C86889C20C}"/>
              </a:ext>
            </a:extLst>
          </p:cNvPr>
          <p:cNvSpPr>
            <a:spLocks noGrp="1"/>
          </p:cNvSpPr>
          <p:nvPr>
            <p:ph idx="1"/>
          </p:nvPr>
        </p:nvSpPr>
        <p:spPr>
          <a:xfrm>
            <a:off x="838200" y="1451610"/>
            <a:ext cx="10515600" cy="4725353"/>
          </a:xfrm>
        </p:spPr>
        <p:txBody>
          <a:bodyPr>
            <a:normAutofit/>
          </a:bodyPr>
          <a:lstStyle/>
          <a:p>
            <a:pPr marL="687388" marR="0" indent="-687388">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	The deterioration of northern support for David surfaced during the attempted usurpation of the throne by Absalom, as witness by the curse of Shimei (2 Sam 16:5–8; 19:16–23).</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687388" marR="0" indent="-687388">
              <a:lnSpc>
                <a:spcPct val="10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rPr>
              <a:t>	</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e.	The split between Judah and the north became public when Sheba ben </a:t>
            </a:r>
            <a:r>
              <a:rPr lang="en-US" sz="32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Bichri</a:t>
            </a: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attempted to incite the north to revolt against David (2 Sam 19:40–20:22).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20000"/>
              </a:lnSpc>
              <a:spcBef>
                <a:spcPts val="0"/>
              </a:spcBef>
              <a:spcAft>
                <a:spcPts val="600"/>
              </a:spcAft>
              <a:buNone/>
              <a:tabLst>
                <a:tab pos="228600" algn="l"/>
                <a:tab pos="457200" algn="l"/>
                <a:tab pos="685800" algn="l"/>
                <a:tab pos="914400" algn="l"/>
                <a:tab pos="1143000" algn="l"/>
                <a:tab pos="1371600" algn="l"/>
                <a:tab pos="1600200" algn="l"/>
              </a:tabLst>
            </a:pPr>
            <a:endParaRPr lang="en-US" dirty="0">
              <a:solidFill>
                <a:srgbClr val="FFFFCC"/>
              </a:solidFill>
            </a:endParaRPr>
          </a:p>
        </p:txBody>
      </p:sp>
    </p:spTree>
    <p:extLst>
      <p:ext uri="{BB962C8B-B14F-4D97-AF65-F5344CB8AC3E}">
        <p14:creationId xmlns:p14="http://schemas.microsoft.com/office/powerpoint/2010/main" val="225778890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BA6C9F-37AB-68B0-D009-E5C86889C20C}"/>
              </a:ext>
            </a:extLst>
          </p:cNvPr>
          <p:cNvSpPr>
            <a:spLocks noGrp="1"/>
          </p:cNvSpPr>
          <p:nvPr>
            <p:ph idx="1"/>
          </p:nvPr>
        </p:nvSpPr>
        <p:spPr>
          <a:xfrm>
            <a:off x="405353" y="395926"/>
            <a:ext cx="11444140" cy="5781037"/>
          </a:xfrm>
        </p:spPr>
        <p:txBody>
          <a:bodyPr>
            <a:noAutofit/>
          </a:bodyPr>
          <a:lstStyle/>
          <a:p>
            <a:pPr marL="461963" marR="0" indent="-452438">
              <a:lnSpc>
                <a:spcPct val="120000"/>
              </a:lnSpc>
              <a:spcBef>
                <a:spcPts val="0"/>
              </a:spcBef>
              <a:spcAft>
                <a:spcPts val="600"/>
              </a:spcAft>
              <a:buNone/>
              <a:tabLst>
                <a:tab pos="228600" algn="l"/>
                <a:tab pos="519113" algn="l"/>
                <a:tab pos="687388"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2.	Solomon’s political and economic policies fanned the discontent into open revolt.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976312" marR="0" indent="-514350">
              <a:lnSpc>
                <a:spcPct val="120000"/>
              </a:lnSpc>
              <a:spcBef>
                <a:spcPts val="0"/>
              </a:spcBef>
              <a:spcAft>
                <a:spcPts val="600"/>
              </a:spcAft>
              <a:buAutoNum type="alphaLcPeriod"/>
              <a:tabLst>
                <a:tab pos="228600" algn="l"/>
                <a:tab pos="914400" algn="l"/>
                <a:tab pos="97155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His construction projects in Jerusalem resulted in the wealth of the entire nation being accumulated in his capital.</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976312" marR="0" indent="-514350">
              <a:lnSpc>
                <a:spcPct val="120000"/>
              </a:lnSpc>
              <a:spcBef>
                <a:spcPts val="0"/>
              </a:spcBef>
              <a:spcAft>
                <a:spcPts val="600"/>
              </a:spcAft>
              <a:buAutoNum type="alphaLcPeriod"/>
              <a:tabLst>
                <a:tab pos="228600" algn="l"/>
                <a:tab pos="914400" algn="l"/>
                <a:tab pos="97155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His division into administrative districts that ran roughshod over tribal divisions created resentment in the north (1 Kings 4:7–9).</a:t>
            </a:r>
            <a:endParaRPr lang="en-US" sz="32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976312" marR="0" indent="-514350">
              <a:lnSpc>
                <a:spcPct val="120000"/>
              </a:lnSpc>
              <a:spcBef>
                <a:spcPts val="0"/>
              </a:spcBef>
              <a:spcAft>
                <a:spcPts val="600"/>
              </a:spcAft>
              <a:buAutoNum type="alphaLcPeriod"/>
              <a:tabLst>
                <a:tab pos="228600" algn="l"/>
                <a:tab pos="914400" algn="l"/>
                <a:tab pos="97155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In this division Solomon favored Judah, apparently ruling this tribal territory directly, without a middle administrator.</a:t>
            </a:r>
            <a:endParaRPr lang="en-US" sz="3200" dirty="0">
              <a:solidFill>
                <a:srgbClr val="FFFFCC"/>
              </a:solidFill>
            </a:endParaRPr>
          </a:p>
        </p:txBody>
      </p:sp>
    </p:spTree>
    <p:extLst>
      <p:ext uri="{BB962C8B-B14F-4D97-AF65-F5344CB8AC3E}">
        <p14:creationId xmlns:p14="http://schemas.microsoft.com/office/powerpoint/2010/main" val="370192791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BA6C9F-37AB-68B0-D009-E5C86889C20C}"/>
              </a:ext>
            </a:extLst>
          </p:cNvPr>
          <p:cNvSpPr>
            <a:spLocks noGrp="1"/>
          </p:cNvSpPr>
          <p:nvPr>
            <p:ph idx="1"/>
          </p:nvPr>
        </p:nvSpPr>
        <p:spPr>
          <a:xfrm>
            <a:off x="405353" y="1005840"/>
            <a:ext cx="11444140" cy="5171123"/>
          </a:xfrm>
        </p:spPr>
        <p:txBody>
          <a:bodyPr>
            <a:noAutofit/>
          </a:bodyPr>
          <a:lstStyle/>
          <a:p>
            <a:pPr marL="687388" marR="0" indent="-460375">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d.	His lavish projects in Jerusalem resulted in an increasing stratification of society into an urban elite and rural/agrarian lower class.</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460375">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e.	Solomon’s oppressive enslavement of the non-Israelite population created increasing resentment (1 Kings 9:15–22).</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687388" marR="0" indent="-460375">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f.	Ideologically (which is uppermost in the mind of the narrator) Solomon’s reign was characterized by a blatant violation of the Mosaic Charter for Kingship in Deut 17:14–20</a:t>
            </a:r>
            <a:r>
              <a:rPr lang="en-US" sz="3200" b="1" dirty="0">
                <a:solidFill>
                  <a:srgbClr val="FFFFCC"/>
                </a:solidFill>
                <a:latin typeface="Calibri" panose="020F0502020204030204" pitchFamily="34" charset="0"/>
                <a:ea typeface="MS Gothic" panose="020B0609070205080204" pitchFamily="49" charset="-128"/>
                <a:cs typeface="Calibri" panose="020F0502020204030204" pitchFamily="34" charset="0"/>
              </a:rPr>
              <a:t>.</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7643962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BA6C9F-37AB-68B0-D009-E5C86889C20C}"/>
              </a:ext>
            </a:extLst>
          </p:cNvPr>
          <p:cNvSpPr>
            <a:spLocks noGrp="1"/>
          </p:cNvSpPr>
          <p:nvPr>
            <p:ph idx="1"/>
          </p:nvPr>
        </p:nvSpPr>
        <p:spPr>
          <a:xfrm>
            <a:off x="424207" y="868680"/>
            <a:ext cx="11208470" cy="6115050"/>
          </a:xfrm>
        </p:spPr>
        <p:txBody>
          <a:bodyPr>
            <a:normAutofit fontScale="85000" lnSpcReduction="20000"/>
          </a:bodyPr>
          <a:lstStyle/>
          <a:p>
            <a:pPr marL="0" marR="0" indent="0">
              <a:lnSpc>
                <a:spcPct val="120000"/>
              </a:lnSpc>
              <a:spcBef>
                <a:spcPts val="0"/>
              </a:spcBef>
              <a:spcAft>
                <a:spcPts val="600"/>
              </a:spcAft>
              <a:buNone/>
              <a:tabLst>
                <a:tab pos="457200" algn="l"/>
                <a:tab pos="461963" algn="l"/>
                <a:tab pos="685800" algn="l"/>
                <a:tab pos="914400" algn="l"/>
                <a:tab pos="1143000" algn="l"/>
                <a:tab pos="1371600" algn="l"/>
                <a:tab pos="1600200" algn="l"/>
              </a:tabLst>
            </a:pP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3.	The revolt of the North had begun some time earlier.</a:t>
            </a:r>
          </a:p>
          <a:p>
            <a:pPr marL="914400" marR="0" indent="-454025">
              <a:lnSpc>
                <a:spcPct val="120000"/>
              </a:lnSpc>
              <a:spcBef>
                <a:spcPts val="0"/>
              </a:spcBef>
              <a:spcAft>
                <a:spcPts val="600"/>
              </a:spcAft>
              <a:buAutoNum type="alphaLcPeriod"/>
              <a:tabLst>
                <a:tab pos="169863" algn="l"/>
                <a:tab pos="228600" algn="l"/>
                <a:tab pos="339725" algn="l"/>
                <a:tab pos="914400" algn="l"/>
                <a:tab pos="1143000" algn="l"/>
                <a:tab pos="1371600" algn="l"/>
                <a:tab pos="1600200" algn="l"/>
              </a:tabLst>
            </a:pP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Already in Solomon’s time the empire began to disintegrate around the edges (1 Kings 11:14–25).</a:t>
            </a:r>
          </a:p>
          <a:p>
            <a:pPr marL="914400" marR="0" indent="-454025">
              <a:lnSpc>
                <a:spcPct val="120000"/>
              </a:lnSpc>
              <a:spcBef>
                <a:spcPts val="0"/>
              </a:spcBef>
              <a:spcAft>
                <a:spcPts val="600"/>
              </a:spcAft>
              <a:buAutoNum type="alphaLcPeriod"/>
              <a:tabLst>
                <a:tab pos="169863" algn="l"/>
                <a:tab pos="228600" algn="l"/>
                <a:tab pos="339725" algn="l"/>
                <a:tab pos="914400" algn="l"/>
                <a:tab pos="1143000" algn="l"/>
                <a:tab pos="1371600" algn="l"/>
                <a:tab pos="1600200" algn="l"/>
              </a:tabLst>
            </a:pP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Already during Solomon’s reign, the leader of the revolution, Jeroboam, had emerged. Jeroboam had distinguished himself as a civil servant under Solomon, serving as the taskmaster over the Josephite forced labor gangs (11:26–28).</a:t>
            </a:r>
            <a:endParaRPr lang="en-US" sz="38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914400" marR="0" indent="-454025">
              <a:lnSpc>
                <a:spcPct val="120000"/>
              </a:lnSpc>
              <a:spcBef>
                <a:spcPts val="0"/>
              </a:spcBef>
              <a:spcAft>
                <a:spcPts val="600"/>
              </a:spcAft>
              <a:buAutoNum type="alphaLcPeriod"/>
              <a:tabLst>
                <a:tab pos="169863" algn="l"/>
                <a:tab pos="228600" algn="l"/>
                <a:tab pos="339725" algn="l"/>
                <a:tab pos="914400" algn="l"/>
                <a:tab pos="1143000" algn="l"/>
                <a:tab pos="1371600" algn="l"/>
                <a:tab pos="1600200" algn="l"/>
              </a:tabLst>
            </a:pP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revolt was given divine sanction through the prophet </a:t>
            </a:r>
            <a:r>
              <a:rPr lang="en-US" sz="3800" b="1" dirty="0" err="1">
                <a:solidFill>
                  <a:srgbClr val="FFFFCC"/>
                </a:solidFill>
                <a:effectLst/>
                <a:latin typeface="Calibri" panose="020F0502020204030204" pitchFamily="34" charset="0"/>
                <a:ea typeface="MS Gothic" panose="020B0609070205080204" pitchFamily="49" charset="-128"/>
                <a:cs typeface="Calibri" panose="020F0502020204030204" pitchFamily="34" charset="0"/>
              </a:rPr>
              <a:t>Ahijah</a:t>
            </a: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who promised Jeroboam that he would eventually inherit the northern tribes (11:29–39).</a:t>
            </a:r>
            <a:endParaRPr lang="en-US" sz="38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5542932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BA6C9F-37AB-68B0-D009-E5C86889C20C}"/>
              </a:ext>
            </a:extLst>
          </p:cNvPr>
          <p:cNvSpPr>
            <a:spLocks noGrp="1"/>
          </p:cNvSpPr>
          <p:nvPr>
            <p:ph idx="1"/>
          </p:nvPr>
        </p:nvSpPr>
        <p:spPr>
          <a:xfrm>
            <a:off x="716437" y="788670"/>
            <a:ext cx="10637363" cy="5876081"/>
          </a:xfrm>
        </p:spPr>
        <p:txBody>
          <a:bodyPr>
            <a:normAutofit fontScale="85000" lnSpcReduction="20000"/>
          </a:bodyPr>
          <a:lstStyle/>
          <a:p>
            <a:pPr marL="914400" marR="0" indent="-454025">
              <a:lnSpc>
                <a:spcPct val="120000"/>
              </a:lnSpc>
              <a:spcBef>
                <a:spcPts val="0"/>
              </a:spcBef>
              <a:spcAft>
                <a:spcPts val="600"/>
              </a:spcAft>
              <a:buAutoNum type="alphaLcPeriod" startAt="4"/>
              <a:tabLst>
                <a:tab pos="169863" algn="l"/>
                <a:tab pos="228600" algn="l"/>
                <a:tab pos="339725" algn="l"/>
                <a:tab pos="914400" algn="l"/>
                <a:tab pos="1143000" algn="l"/>
                <a:tab pos="1371600" algn="l"/>
                <a:tab pos="1600200" algn="l"/>
              </a:tabLst>
            </a:pP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When Solomon got wind of Jeroboam’s intentions, the latter sought refuge in Egypt, an ally of Solomon’s!</a:t>
            </a:r>
            <a:endParaRPr lang="en-US" sz="3800" b="1" dirty="0">
              <a:solidFill>
                <a:srgbClr val="FFFFCC"/>
              </a:solidFill>
              <a:latin typeface="Calibri" panose="020F0502020204030204" pitchFamily="34" charset="0"/>
              <a:ea typeface="Calibri" panose="020F0502020204030204" pitchFamily="34" charset="0"/>
              <a:cs typeface="Arial" panose="020B0604020202020204" pitchFamily="34" charset="0"/>
            </a:endParaRPr>
          </a:p>
          <a:p>
            <a:pPr marL="914400" marR="0" indent="-454025">
              <a:lnSpc>
                <a:spcPct val="120000"/>
              </a:lnSpc>
              <a:spcBef>
                <a:spcPts val="0"/>
              </a:spcBef>
              <a:spcAft>
                <a:spcPts val="600"/>
              </a:spcAft>
              <a:buAutoNum type="alphaLcPeriod" startAt="4"/>
              <a:tabLst>
                <a:tab pos="169863" algn="l"/>
                <a:tab pos="228600" algn="l"/>
                <a:tab pos="339725" algn="l"/>
                <a:tab pos="914400" algn="l"/>
                <a:tab pos="1143000" algn="l"/>
                <a:tab pos="1371600" algn="l"/>
                <a:tab pos="1600200" algn="l"/>
              </a:tabLst>
            </a:pP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political instability created by the transition of power from Solomon to Rehoboam provided an opportunity for Jeroboam to return from exile. </a:t>
            </a:r>
          </a:p>
          <a:p>
            <a:pPr marL="914400" marR="0" indent="0">
              <a:lnSpc>
                <a:spcPct val="120000"/>
              </a:lnSpc>
              <a:spcBef>
                <a:spcPts val="0"/>
              </a:spcBef>
              <a:spcAft>
                <a:spcPts val="600"/>
              </a:spcAft>
              <a:buNone/>
              <a:tabLst>
                <a:tab pos="169863" algn="l"/>
                <a:tab pos="228600" algn="l"/>
                <a:tab pos="339725" algn="l"/>
                <a:tab pos="1084263" algn="l"/>
                <a:tab pos="1143000" algn="l"/>
                <a:tab pos="1371600" algn="l"/>
                <a:tab pos="1600200" algn="l"/>
              </a:tabLst>
            </a:pP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Rehoboam’s initial follies contributed to the discontent. Harking back to the liberation song of Sheba, Jeroboam managed to gain the immediate support of the northern tribes (12:16–21).</a:t>
            </a:r>
          </a:p>
          <a:p>
            <a:pPr marL="914400" marR="0" indent="-454025">
              <a:lnSpc>
                <a:spcPct val="120000"/>
              </a:lnSpc>
              <a:spcBef>
                <a:spcPts val="0"/>
              </a:spcBef>
              <a:spcAft>
                <a:spcPts val="600"/>
              </a:spcAft>
              <a:buNone/>
              <a:tabLst>
                <a:tab pos="169863" algn="l"/>
                <a:tab pos="228600" algn="l"/>
                <a:tab pos="339725" algn="l"/>
                <a:tab pos="1084263" algn="l"/>
                <a:tab pos="1143000" algn="l"/>
                <a:tab pos="1371600" algn="l"/>
                <a:tab pos="1600200" algn="l"/>
              </a:tabLst>
            </a:pPr>
            <a:r>
              <a:rPr lang="en-US" sz="3800" b="1" dirty="0">
                <a:solidFill>
                  <a:srgbClr val="FFFFCC"/>
                </a:solidFill>
                <a:latin typeface="Calibri" panose="020F0502020204030204" pitchFamily="34" charset="0"/>
                <a:ea typeface="MS Gothic" panose="020B0609070205080204" pitchFamily="49" charset="-128"/>
                <a:cs typeface="Calibri" panose="020F0502020204030204" pitchFamily="34" charset="0"/>
              </a:rPr>
              <a:t>f.	</a:t>
            </a:r>
            <a:r>
              <a:rPr lang="en-US" sz="38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The prophet Shemaiah warned Rehoboam not to resist the revolt. Remarkably, he acquiesced.</a:t>
            </a:r>
            <a:endParaRPr lang="en-US" sz="38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4917117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BA6C9F-37AB-68B0-D009-E5C86889C20C}"/>
              </a:ext>
            </a:extLst>
          </p:cNvPr>
          <p:cNvSpPr>
            <a:spLocks noGrp="1"/>
          </p:cNvSpPr>
          <p:nvPr>
            <p:ph idx="1"/>
          </p:nvPr>
        </p:nvSpPr>
        <p:spPr>
          <a:xfrm>
            <a:off x="716437" y="669303"/>
            <a:ext cx="10637363" cy="5507660"/>
          </a:xfrm>
        </p:spPr>
        <p:txBody>
          <a:bodyPr>
            <a:normAutofit/>
          </a:bodyPr>
          <a:lstStyle/>
          <a:p>
            <a:pPr marL="574675" marR="0" indent="-574675">
              <a:lnSpc>
                <a:spcPct val="120000"/>
              </a:lnSpc>
              <a:spcBef>
                <a:spcPts val="0"/>
              </a:spcBef>
              <a:spcAft>
                <a:spcPts val="600"/>
              </a:spcAft>
              <a:buNone/>
              <a:tabLst>
                <a:tab pos="228600" algn="l"/>
                <a:tab pos="457200" algn="l"/>
                <a:tab pos="685800"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4.	Jeroboam worked very deliberately to consolidate his power.</a:t>
            </a:r>
            <a:endParaRPr lang="en-US" sz="3200" b="1" dirty="0">
              <a:solidFill>
                <a:srgbClr val="FFFFCC"/>
              </a:solidFill>
              <a:effectLst/>
              <a:latin typeface="Calibri" panose="020F0502020204030204" pitchFamily="34" charset="0"/>
              <a:ea typeface="Calibri" panose="020F0502020204030204" pitchFamily="34" charset="0"/>
              <a:cs typeface="Arial" panose="020B0604020202020204" pitchFamily="34" charset="0"/>
            </a:endParaRPr>
          </a:p>
          <a:p>
            <a:pPr marL="461963" marR="0" indent="-461963">
              <a:lnSpc>
                <a:spcPct val="120000"/>
              </a:lnSpc>
              <a:spcBef>
                <a:spcPts val="0"/>
              </a:spcBef>
              <a:spcAft>
                <a:spcPts val="600"/>
              </a:spcAft>
              <a:buNone/>
              <a:tabLst>
                <a:tab pos="228600" algn="l"/>
                <a:tab pos="457200" algn="l"/>
                <a:tab pos="687388" algn="l"/>
                <a:tab pos="914400" algn="l"/>
                <a:tab pos="1143000" algn="l"/>
                <a:tab pos="1371600" algn="l"/>
                <a:tab pos="1600200" algn="l"/>
              </a:tabLst>
            </a:pPr>
            <a:r>
              <a:rPr lang="en-US" sz="3200" b="1" dirty="0">
                <a:solidFill>
                  <a:srgbClr val="FFFFCC"/>
                </a:solidFill>
                <a:effectLst/>
                <a:latin typeface="Calibri" panose="020F0502020204030204" pitchFamily="34" charset="0"/>
                <a:ea typeface="MS Gothic" panose="020B0609070205080204" pitchFamily="49" charset="-128"/>
                <a:cs typeface="Calibri" panose="020F0502020204030204" pitchFamily="34" charset="0"/>
              </a:rPr>
              <a:t>		His shrewdness as a politician is evident in the way he consolidated his power. Assuming a king’s role as primary patron of the cult and recognizing that political loyalties were tied tightly to religious loyalties, he instituted his own cult in direct opposition to YHWH cult centered in Jerusalem. The features of the new cult included:</a:t>
            </a:r>
            <a:endParaRPr lang="en-US" dirty="0">
              <a:solidFill>
                <a:srgbClr val="FFFFCC"/>
              </a:solidFill>
            </a:endParaRPr>
          </a:p>
        </p:txBody>
      </p:sp>
    </p:spTree>
    <p:extLst>
      <p:ext uri="{BB962C8B-B14F-4D97-AF65-F5344CB8AC3E}">
        <p14:creationId xmlns:p14="http://schemas.microsoft.com/office/powerpoint/2010/main" val="42882823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2285</TotalTime>
  <Words>19649</Words>
  <Application>Microsoft Office PowerPoint</Application>
  <PresentationFormat>Widescreen</PresentationFormat>
  <Paragraphs>962</Paragraphs>
  <Slides>207</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207</vt:i4>
      </vt:variant>
    </vt:vector>
  </HeadingPairs>
  <TitlesOfParts>
    <vt:vector size="214" baseType="lpstr">
      <vt:lpstr>Arial</vt:lpstr>
      <vt:lpstr>Calibri</vt:lpstr>
      <vt:lpstr>Calibri Light</vt:lpstr>
      <vt:lpstr>Matura MT Script Capitals</vt:lpstr>
      <vt:lpstr>SBL BibLit</vt:lpstr>
      <vt:lpstr>SBL Hebrew</vt:lpstr>
      <vt:lpstr>Office Theme</vt:lpstr>
      <vt:lpstr>PowerPoint Presentation</vt:lpstr>
      <vt:lpstr>PowerPoint Presentation</vt:lpstr>
      <vt:lpstr>PowerPoint Presentation</vt:lpstr>
      <vt:lpstr>1.  The Books  of Kings  Acknowledged Sources  Behind the Books of Kings  a. The Data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 Theme and Purpose of 1 and 2 Kings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Outline of and Summary Commentary on 1–2 Kings</vt:lpstr>
      <vt:lpstr>PowerPoint Presentation</vt:lpstr>
      <vt:lpstr>PowerPoint Presentation</vt:lpstr>
      <vt:lpstr>PowerPoint Presentation</vt:lpstr>
      <vt:lpstr>PowerPoint Presentation</vt:lpstr>
      <vt:lpstr>A. Rotting in the Roots:  The Rise and Demise of Solomon’s World (1 Kings 1:1–14:31)</vt:lpstr>
      <vt:lpstr>A. Rotting in the Roots:  The Rise and Demise of Solomon’s World (1 Kings 1:1–14:31)</vt:lpstr>
      <vt:lpstr>PowerPoint Presentation</vt:lpstr>
      <vt:lpstr>PowerPoint Presentation</vt:lpstr>
      <vt:lpstr>PowerPoint Presentation</vt:lpstr>
      <vt:lpstr>PowerPoint Presentation</vt:lpstr>
      <vt:lpstr>1 Kings 3:1–3</vt:lpstr>
      <vt:lpstr>PowerPoint Presentation</vt:lpstr>
      <vt:lpstr>PowerPoint Presentation</vt:lpstr>
      <vt:lpstr>PowerPoint Presentation</vt:lpstr>
      <vt:lpstr>PowerPoint Presentation</vt:lpstr>
      <vt:lpstr>PowerPoint Presentation</vt:lpstr>
      <vt:lpstr>PowerPoint Presentation</vt:lpstr>
      <vt:lpstr>B. Rotting in the Branches, Part I: The House of Omri and the Ministry of Elijah (1 Kings 15:1–2 Kings 1:18)</vt:lpstr>
      <vt:lpstr>PowerPoint Presentation</vt:lpstr>
      <vt:lpstr>PowerPoint Presentation</vt:lpstr>
      <vt:lpstr>PowerPoint Presentation</vt:lpstr>
      <vt:lpstr>PowerPoint Presentation</vt:lpstr>
      <vt:lpstr>C. Rotting in the Branches, Part II: The House of Omri and the Ministry of Elisha (2 Kings 2:1–13:25)</vt:lpstr>
      <vt:lpstr>PowerPoint Presentation</vt:lpstr>
      <vt:lpstr>PowerPoint Presentation</vt:lpstr>
      <vt:lpstr>PowerPoint Presentation</vt:lpstr>
      <vt:lpstr>PowerPoint Presentation</vt:lpstr>
      <vt:lpstr>PowerPoint Presentation</vt:lpstr>
      <vt:lpstr>PowerPoint Presentation</vt:lpstr>
      <vt:lpstr>D. Rotting to the Core: The Demise of the Kingdoms of Israel and Judah (2 Kings 14:1–25:30)</vt:lpstr>
      <vt:lpstr>PowerPoint Presentation</vt:lpstr>
      <vt:lpstr>PowerPoint Presentation</vt:lpstr>
      <vt:lpstr>PowerPoint Presentation</vt:lpstr>
      <vt:lpstr>PowerPoint Presentation</vt:lpstr>
      <vt:lpstr>PowerPoint Presentation</vt:lpstr>
      <vt:lpstr>Huldah’s Commendation of Josiah (2 Kings 22:18b–20)</vt:lpstr>
      <vt:lpstr>PowerPoint Presentation</vt:lpstr>
      <vt:lpstr>The Narrator’s Commendation of Josiah (2 Kings 23:25)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Note on the Division of the Empire in 931 BC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The Crisis of Exile</vt:lpstr>
      <vt:lpstr>PowerPoint Presentation</vt:lpstr>
      <vt:lpstr>PowerPoint Presentation</vt:lpstr>
      <vt:lpstr>PowerPoint Presentation</vt:lpstr>
      <vt:lpstr>The Babylonian Empire</vt:lpstr>
      <vt:lpstr>Judah  During  the Exile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 The Book of Daniel: A Message for Exiles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 Evidence of YHWH’s Glory and Grace in the Post–Exilic  Community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  The Book of Esther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 The Book of Esther</vt:lpstr>
      <vt:lpstr>E. The Book of Esther</vt:lpstr>
      <vt:lpstr>E. The Book of Esther</vt:lpstr>
      <vt:lpstr>E. The Book of Esther</vt:lpstr>
      <vt:lpstr>E. The Book of Esther</vt:lpstr>
      <vt:lpstr>PowerPoint Presentation</vt:lpstr>
      <vt:lpstr>PowerPoint Presentation</vt:lpstr>
      <vt:lpstr>The Books of Ezra-Nehemiah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6. Outline of Ezra-Nehemiah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 Block</dc:creator>
  <cp:lastModifiedBy>Daniel Block</cp:lastModifiedBy>
  <cp:revision>16</cp:revision>
  <dcterms:created xsi:type="dcterms:W3CDTF">2023-04-10T12:27:57Z</dcterms:created>
  <dcterms:modified xsi:type="dcterms:W3CDTF">2023-05-24T03:37:17Z</dcterms:modified>
</cp:coreProperties>
</file>